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83" r:id="rId2"/>
    <p:sldId id="854" r:id="rId3"/>
    <p:sldId id="865" r:id="rId4"/>
    <p:sldId id="866" r:id="rId5"/>
    <p:sldId id="867" r:id="rId6"/>
    <p:sldId id="868" r:id="rId7"/>
    <p:sldId id="869" r:id="rId8"/>
    <p:sldId id="870" r:id="rId9"/>
    <p:sldId id="871" r:id="rId10"/>
    <p:sldId id="872" r:id="rId11"/>
    <p:sldId id="873" r:id="rId12"/>
    <p:sldId id="874" r:id="rId13"/>
    <p:sldId id="875" r:id="rId14"/>
    <p:sldId id="876" r:id="rId15"/>
    <p:sldId id="877" r:id="rId16"/>
    <p:sldId id="878" r:id="rId17"/>
    <p:sldId id="879" r:id="rId18"/>
    <p:sldId id="880" r:id="rId19"/>
    <p:sldId id="881" r:id="rId20"/>
    <p:sldId id="882" r:id="rId21"/>
    <p:sldId id="883" r:id="rId22"/>
    <p:sldId id="894" r:id="rId23"/>
    <p:sldId id="895" r:id="rId24"/>
    <p:sldId id="884" r:id="rId25"/>
    <p:sldId id="885" r:id="rId26"/>
    <p:sldId id="886" r:id="rId27"/>
    <p:sldId id="887" r:id="rId28"/>
    <p:sldId id="888" r:id="rId29"/>
    <p:sldId id="889" r:id="rId30"/>
    <p:sldId id="890" r:id="rId31"/>
    <p:sldId id="891" r:id="rId32"/>
    <p:sldId id="896" r:id="rId33"/>
    <p:sldId id="897" r:id="rId34"/>
  </p:sldIdLst>
  <p:sldSz cx="9144000" cy="6858000" type="screen4x3"/>
  <p:notesSz cx="7004050" cy="929005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60"/>
  </p:normalViewPr>
  <p:slideViewPr>
    <p:cSldViewPr snapToGrid="0">
      <p:cViewPr>
        <p:scale>
          <a:sx n="75" d="100"/>
          <a:sy n="75" d="100"/>
        </p:scale>
        <p:origin x="-2664"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5" Type="http://schemas.openxmlformats.org/officeDocument/2006/relationships/image" Target="../media/image45.wmf"/><Relationship Id="rId4"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2978"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0" hangingPunct="0">
              <a:defRPr sz="1200">
                <a:latin typeface="Arial" charset="0"/>
              </a:defRPr>
            </a:lvl1pPr>
          </a:lstStyle>
          <a:p>
            <a:pPr>
              <a:defRPr/>
            </a:pPr>
            <a:endParaRPr lang="en-US"/>
          </a:p>
        </p:txBody>
      </p:sp>
      <p:sp>
        <p:nvSpPr>
          <p:cNvPr id="382979" name="Rectangle 3"/>
          <p:cNvSpPr>
            <a:spLocks noGrp="1" noChangeArrowheads="1"/>
          </p:cNvSpPr>
          <p:nvPr>
            <p:ph type="dt" sz="quarter" idx="1"/>
          </p:nvPr>
        </p:nvSpPr>
        <p:spPr bwMode="auto">
          <a:xfrm>
            <a:off x="396875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0" hangingPunct="0">
              <a:defRPr sz="1200">
                <a:latin typeface="Arial" charset="0"/>
              </a:defRPr>
            </a:lvl1pPr>
          </a:lstStyle>
          <a:p>
            <a:pPr>
              <a:defRPr/>
            </a:pPr>
            <a:endParaRPr lang="en-US"/>
          </a:p>
        </p:txBody>
      </p:sp>
      <p:sp>
        <p:nvSpPr>
          <p:cNvPr id="382980" name="Rectangle 4"/>
          <p:cNvSpPr>
            <a:spLocks noGrp="1" noChangeArrowheads="1"/>
          </p:cNvSpPr>
          <p:nvPr>
            <p:ph type="ftr" sz="quarter" idx="2"/>
          </p:nvPr>
        </p:nvSpPr>
        <p:spPr bwMode="auto">
          <a:xfrm>
            <a:off x="0" y="8824913"/>
            <a:ext cx="3035300" cy="465137"/>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0" hangingPunct="0">
              <a:defRPr sz="1200">
                <a:latin typeface="Arial" charset="0"/>
              </a:defRPr>
            </a:lvl1pPr>
          </a:lstStyle>
          <a:p>
            <a:pPr>
              <a:defRPr/>
            </a:pPr>
            <a:endParaRPr lang="en-US"/>
          </a:p>
        </p:txBody>
      </p:sp>
      <p:sp>
        <p:nvSpPr>
          <p:cNvPr id="382981" name="Rectangle 5"/>
          <p:cNvSpPr>
            <a:spLocks noGrp="1" noChangeArrowheads="1"/>
          </p:cNvSpPr>
          <p:nvPr>
            <p:ph type="sldNum" sz="quarter" idx="3"/>
          </p:nvPr>
        </p:nvSpPr>
        <p:spPr bwMode="auto">
          <a:xfrm>
            <a:off x="3968750" y="8824913"/>
            <a:ext cx="3035300" cy="465137"/>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0" hangingPunct="0">
              <a:defRPr sz="1200">
                <a:latin typeface="Arial" charset="0"/>
              </a:defRPr>
            </a:lvl1pPr>
          </a:lstStyle>
          <a:p>
            <a:pPr>
              <a:defRPr/>
            </a:pPr>
            <a:fld id="{C85C878E-CB6D-46CC-A546-115A71CD8E0B}" type="slidenum">
              <a:rPr lang="en-US"/>
              <a:pPr>
                <a:defRPr/>
              </a:pPr>
              <a:t>‹#›</a:t>
            </a:fld>
            <a:endParaRPr lang="en-US"/>
          </a:p>
        </p:txBody>
      </p:sp>
    </p:spTree>
    <p:extLst>
      <p:ext uri="{BB962C8B-B14F-4D97-AF65-F5344CB8AC3E}">
        <p14:creationId xmlns:p14="http://schemas.microsoft.com/office/powerpoint/2010/main" val="977091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4149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82688" y="698500"/>
            <a:ext cx="4640262" cy="3479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933450" y="4413250"/>
            <a:ext cx="5137150"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51" tIns="46876" rIns="93751" bIns="46876"/>
          <a:lstStyle/>
          <a:p>
            <a:endParaRPr lang="en-US"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79513" y="696913"/>
            <a:ext cx="4645025" cy="3482975"/>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xfrm>
            <a:off x="700088" y="4413250"/>
            <a:ext cx="5603875" cy="4179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1447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Tx/>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eaLnBrk="0" hangingPunct="0">
              <a:defRPr sz="1400">
                <a:effectLst>
                  <a:outerShdw blurRad="38100" dist="38100" dir="2700000" algn="tl">
                    <a:srgbClr val="C0C0C0"/>
                  </a:outerShdw>
                </a:effectLst>
                <a:latin typeface="Arial" charset="0"/>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a:effectLst>
                  <a:outerShdw blurRad="38100" dist="38100" dir="2700000" algn="tl">
                    <a:srgbClr val="C0C0C0"/>
                  </a:outerShdw>
                </a:effectLst>
                <a:latin typeface="Arial" charset="0"/>
              </a:defRPr>
            </a:lvl1pPr>
          </a:lstStyle>
          <a:p>
            <a:pPr>
              <a:defRPr/>
            </a:pPr>
            <a:r>
              <a:rPr lang="en-US"/>
              <a:t>NE421 Nuclear Criticality Safety</a:t>
            </a:r>
          </a:p>
        </p:txBody>
      </p:sp>
      <p:sp>
        <p:nvSpPr>
          <p:cNvPr id="7" name="Rectangle 6"/>
          <p:cNvSpPr>
            <a:spLocks noGrp="1" noChangeArrowheads="1"/>
          </p:cNvSpPr>
          <p:nvPr>
            <p:ph type="sldNum" sz="quarter" idx="12"/>
          </p:nvPr>
        </p:nvSpPr>
        <p:spPr>
          <a:xfrm>
            <a:off x="7080250" y="6232525"/>
            <a:ext cx="1905000" cy="457200"/>
          </a:xfrm>
        </p:spPr>
        <p:txBody>
          <a:bodyPr wrap="none" lIns="92075" tIns="46038" rIns="92075" bIns="46038" anchor="ctr"/>
          <a:lstStyle>
            <a:lvl1pPr>
              <a:defRPr>
                <a:effectLst>
                  <a:outerShdw blurRad="38100" dist="38100" dir="2700000" algn="tl">
                    <a:srgbClr val="C0C0C0"/>
                  </a:outerShdw>
                </a:effectLst>
              </a:defRPr>
            </a:lvl1pPr>
          </a:lstStyle>
          <a:p>
            <a:pPr>
              <a:defRPr/>
            </a:pPr>
            <a:fld id="{8581DB26-E8B8-403D-962F-C9259262F4EB}" type="slidenum">
              <a:rPr lang="en-US"/>
              <a:pPr>
                <a:defRPr/>
              </a:pPr>
              <a:t>‹#›</a:t>
            </a:fld>
            <a:endParaRPr lang="en-US"/>
          </a:p>
        </p:txBody>
      </p:sp>
    </p:spTree>
    <p:extLst>
      <p:ext uri="{BB962C8B-B14F-4D97-AF65-F5344CB8AC3E}">
        <p14:creationId xmlns:p14="http://schemas.microsoft.com/office/powerpoint/2010/main" val="423208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2556D5D-8C10-486A-8BD5-70AAFACAC6FD}" type="slidenum">
              <a:rPr lang="en-US"/>
              <a:pPr>
                <a:defRPr/>
              </a:pPr>
              <a:t>‹#›</a:t>
            </a:fld>
            <a:endParaRPr lang="en-US"/>
          </a:p>
        </p:txBody>
      </p:sp>
    </p:spTree>
    <p:extLst>
      <p:ext uri="{BB962C8B-B14F-4D97-AF65-F5344CB8AC3E}">
        <p14:creationId xmlns:p14="http://schemas.microsoft.com/office/powerpoint/2010/main" val="3932034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61D69C4-CF08-43B4-B443-17C4124B99E1}" type="slidenum">
              <a:rPr lang="en-US"/>
              <a:pPr>
                <a:defRPr/>
              </a:pPr>
              <a:t>‹#›</a:t>
            </a:fld>
            <a:endParaRPr lang="en-US"/>
          </a:p>
        </p:txBody>
      </p:sp>
    </p:spTree>
    <p:extLst>
      <p:ext uri="{BB962C8B-B14F-4D97-AF65-F5344CB8AC3E}">
        <p14:creationId xmlns:p14="http://schemas.microsoft.com/office/powerpoint/2010/main" val="2718699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342900"/>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6FC9CAF-521E-4BA6-9EFC-741DB4EEC90C}" type="slidenum">
              <a:rPr lang="en-US"/>
              <a:pPr>
                <a:defRPr/>
              </a:pPr>
              <a:t>‹#›</a:t>
            </a:fld>
            <a:endParaRPr lang="en-US"/>
          </a:p>
        </p:txBody>
      </p:sp>
    </p:spTree>
    <p:extLst>
      <p:ext uri="{BB962C8B-B14F-4D97-AF65-F5344CB8AC3E}">
        <p14:creationId xmlns:p14="http://schemas.microsoft.com/office/powerpoint/2010/main" val="3218755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342900"/>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7C30CEB4-4EE0-4286-BF6C-E06573239DD8}" type="slidenum">
              <a:rPr lang="en-US"/>
              <a:pPr>
                <a:defRPr/>
              </a:pPr>
              <a:t>‹#›</a:t>
            </a:fld>
            <a:endParaRPr lang="en-US"/>
          </a:p>
        </p:txBody>
      </p:sp>
    </p:spTree>
    <p:extLst>
      <p:ext uri="{BB962C8B-B14F-4D97-AF65-F5344CB8AC3E}">
        <p14:creationId xmlns:p14="http://schemas.microsoft.com/office/powerpoint/2010/main" val="1903233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752600" y="342900"/>
            <a:ext cx="716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482B168-1AFD-4DBE-BCCF-85EE286592AD}" type="slidenum">
              <a:rPr lang="en-US"/>
              <a:pPr>
                <a:defRPr/>
              </a:pPr>
              <a:t>‹#›</a:t>
            </a:fld>
            <a:endParaRPr lang="en-US"/>
          </a:p>
        </p:txBody>
      </p:sp>
    </p:spTree>
    <p:extLst>
      <p:ext uri="{BB962C8B-B14F-4D97-AF65-F5344CB8AC3E}">
        <p14:creationId xmlns:p14="http://schemas.microsoft.com/office/powerpoint/2010/main" val="11414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300DA93-D686-494B-BB9B-F07ABA177EB9}" type="slidenum">
              <a:rPr lang="en-US"/>
              <a:pPr>
                <a:defRPr/>
              </a:pPr>
              <a:t>‹#›</a:t>
            </a:fld>
            <a:endParaRPr lang="en-US"/>
          </a:p>
        </p:txBody>
      </p:sp>
    </p:spTree>
    <p:extLst>
      <p:ext uri="{BB962C8B-B14F-4D97-AF65-F5344CB8AC3E}">
        <p14:creationId xmlns:p14="http://schemas.microsoft.com/office/powerpoint/2010/main" val="193737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E9ECAB1-E4B6-47DA-AB01-BB5F6334510A}" type="slidenum">
              <a:rPr lang="en-US"/>
              <a:pPr>
                <a:defRPr/>
              </a:pPr>
              <a:t>‹#›</a:t>
            </a:fld>
            <a:endParaRPr lang="en-US"/>
          </a:p>
        </p:txBody>
      </p:sp>
    </p:spTree>
    <p:extLst>
      <p:ext uri="{BB962C8B-B14F-4D97-AF65-F5344CB8AC3E}">
        <p14:creationId xmlns:p14="http://schemas.microsoft.com/office/powerpoint/2010/main" val="93383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8052AB2-CA0F-414F-884E-C8F43714FD7D}" type="slidenum">
              <a:rPr lang="en-US"/>
              <a:pPr>
                <a:defRPr/>
              </a:pPr>
              <a:t>‹#›</a:t>
            </a:fld>
            <a:endParaRPr lang="en-US"/>
          </a:p>
        </p:txBody>
      </p:sp>
    </p:spTree>
    <p:extLst>
      <p:ext uri="{BB962C8B-B14F-4D97-AF65-F5344CB8AC3E}">
        <p14:creationId xmlns:p14="http://schemas.microsoft.com/office/powerpoint/2010/main" val="363997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5DCDE6D-5511-4783-A8EA-8CCC28B44AF4}" type="slidenum">
              <a:rPr lang="en-US"/>
              <a:pPr>
                <a:defRPr/>
              </a:pPr>
              <a:t>‹#›</a:t>
            </a:fld>
            <a:endParaRPr lang="en-US"/>
          </a:p>
        </p:txBody>
      </p:sp>
    </p:spTree>
    <p:extLst>
      <p:ext uri="{BB962C8B-B14F-4D97-AF65-F5344CB8AC3E}">
        <p14:creationId xmlns:p14="http://schemas.microsoft.com/office/powerpoint/2010/main" val="262392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2EADD07-9EF5-48FE-9DF9-1CAFAF97229D}" type="slidenum">
              <a:rPr lang="en-US"/>
              <a:pPr>
                <a:defRPr/>
              </a:pPr>
              <a:t>‹#›</a:t>
            </a:fld>
            <a:endParaRPr lang="en-US"/>
          </a:p>
        </p:txBody>
      </p:sp>
    </p:spTree>
    <p:extLst>
      <p:ext uri="{BB962C8B-B14F-4D97-AF65-F5344CB8AC3E}">
        <p14:creationId xmlns:p14="http://schemas.microsoft.com/office/powerpoint/2010/main" val="422474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8D5ECA3-BCE8-491A-BAD2-1B46A63868E8}" type="slidenum">
              <a:rPr lang="en-US"/>
              <a:pPr>
                <a:defRPr/>
              </a:pPr>
              <a:t>‹#›</a:t>
            </a:fld>
            <a:endParaRPr lang="en-US"/>
          </a:p>
        </p:txBody>
      </p:sp>
    </p:spTree>
    <p:extLst>
      <p:ext uri="{BB962C8B-B14F-4D97-AF65-F5344CB8AC3E}">
        <p14:creationId xmlns:p14="http://schemas.microsoft.com/office/powerpoint/2010/main" val="329826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C589C28-2326-40CB-9ACD-7994ABAB3AF1}" type="slidenum">
              <a:rPr lang="en-US"/>
              <a:pPr>
                <a:defRPr/>
              </a:pPr>
              <a:t>‹#›</a:t>
            </a:fld>
            <a:endParaRPr lang="en-US"/>
          </a:p>
        </p:txBody>
      </p:sp>
    </p:spTree>
    <p:extLst>
      <p:ext uri="{BB962C8B-B14F-4D97-AF65-F5344CB8AC3E}">
        <p14:creationId xmlns:p14="http://schemas.microsoft.com/office/powerpoint/2010/main" val="133294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6ECBE35-EC48-451F-B12A-985D3CA4A470}" type="slidenum">
              <a:rPr lang="en-US"/>
              <a:pPr>
                <a:defRPr/>
              </a:pPr>
              <a:t>‹#›</a:t>
            </a:fld>
            <a:endParaRPr lang="en-US"/>
          </a:p>
        </p:txBody>
      </p:sp>
    </p:spTree>
    <p:extLst>
      <p:ext uri="{BB962C8B-B14F-4D97-AF65-F5344CB8AC3E}">
        <p14:creationId xmlns:p14="http://schemas.microsoft.com/office/powerpoint/2010/main" val="26676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a:t>
            </a:r>
          </a:p>
          <a:p>
            <a:pPr lvl="2"/>
            <a:r>
              <a:rPr lang="en-US" smtClean="0"/>
              <a:t>Third</a:t>
            </a:r>
          </a:p>
        </p:txBody>
      </p:sp>
      <p:pic>
        <p:nvPicPr>
          <p:cNvPr id="23556" name="Picture 4"/>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457200"/>
            <a:ext cx="1447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EF3401BF-F5BC-4C37-980B-B2CE04F11D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charset="0"/>
        </a:defRPr>
      </a:lvl6pPr>
      <a:lvl7pPr marL="914400" algn="l" rtl="0" eaLnBrk="0" fontAlgn="base" hangingPunct="0">
        <a:spcBef>
          <a:spcPct val="0"/>
        </a:spcBef>
        <a:spcAft>
          <a:spcPct val="0"/>
        </a:spcAft>
        <a:defRPr sz="3200">
          <a:solidFill>
            <a:schemeClr val="tx2"/>
          </a:solidFill>
          <a:latin typeface="Arial" charset="0"/>
        </a:defRPr>
      </a:lvl7pPr>
      <a:lvl8pPr marL="1371600" algn="l" rtl="0" eaLnBrk="0" fontAlgn="base" hangingPunct="0">
        <a:spcBef>
          <a:spcPct val="0"/>
        </a:spcBef>
        <a:spcAft>
          <a:spcPct val="0"/>
        </a:spcAft>
        <a:defRPr sz="3200">
          <a:solidFill>
            <a:schemeClr val="tx2"/>
          </a:solidFill>
          <a:latin typeface="Arial" charset="0"/>
        </a:defRPr>
      </a:lvl8pPr>
      <a:lvl9pPr marL="1828800" algn="l"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75000"/>
        <a:buChar char="•"/>
        <a:defRPr sz="28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Char char="•"/>
        <a:defRPr sz="24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0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a:buChar char="ä"/>
        <a:defRPr sz="2000">
          <a:solidFill>
            <a:schemeClr val="tx1"/>
          </a:solidFill>
          <a:effectLst>
            <a:outerShdw blurRad="38100" dist="38100" dir="2700000" algn="tl">
              <a:srgbClr val="C0C0C0"/>
            </a:outerShdw>
          </a:effectLst>
          <a:latin typeface="Times New Roman" pitchFamily="18" charset="0"/>
        </a:defRPr>
      </a:lvl4pPr>
      <a:lvl5pPr marL="2057400" indent="-228600" algn="l" rtl="0" eaLnBrk="0" fontAlgn="base" hangingPunct="0">
        <a:spcBef>
          <a:spcPct val="20000"/>
        </a:spcBef>
        <a:spcAft>
          <a:spcPct val="0"/>
        </a:spcAft>
        <a:buClr>
          <a:schemeClr val="hlink"/>
        </a:buClr>
        <a:buSzPct val="65000"/>
        <a:buFont typeface="Monotype Sorts"/>
        <a:buChar char="ä"/>
        <a:defRPr sz="2000">
          <a:solidFill>
            <a:schemeClr val="tx1"/>
          </a:solidFill>
          <a:effectLst>
            <a:outerShdw blurRad="38100" dist="38100" dir="2700000" algn="tl">
              <a:srgbClr val="C0C0C0"/>
            </a:outerShdw>
          </a:effectLst>
          <a:latin typeface="Times New Roman" pitchFamily="18" charset="0"/>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png"/><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6.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7.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7.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4.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6.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3.bin"/><Relationship Id="rId5" Type="http://schemas.openxmlformats.org/officeDocument/2006/relationships/image" Target="../media/image28.wmf"/><Relationship Id="rId4"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2.xml"/><Relationship Id="rId7" Type="http://schemas.openxmlformats.org/officeDocument/2006/relationships/image" Target="../media/image3.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20.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5.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1.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1.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9.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7.wmf"/><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34.bin"/><Relationship Id="rId5" Type="http://schemas.openxmlformats.org/officeDocument/2006/relationships/image" Target="../media/image39.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45.wmf"/><Relationship Id="rId3" Type="http://schemas.openxmlformats.org/officeDocument/2006/relationships/notesSlide" Target="../notesSlides/notesSlide25.xml"/><Relationship Id="rId7" Type="http://schemas.openxmlformats.org/officeDocument/2006/relationships/image" Target="../media/image42.wmf"/><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36.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3.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42.wmf"/><Relationship Id="rId4" Type="http://schemas.openxmlformats.org/officeDocument/2006/relationships/oleObject" Target="../embeddings/oleObject40.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42.bin"/><Relationship Id="rId5" Type="http://schemas.openxmlformats.org/officeDocument/2006/relationships/image" Target="../media/image46.wmf"/><Relationship Id="rId4" Type="http://schemas.openxmlformats.org/officeDocument/2006/relationships/oleObject" Target="../embeddings/oleObject4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9.wmf"/><Relationship Id="rId2" Type="http://schemas.openxmlformats.org/officeDocument/2006/relationships/slideLayout" Target="../slideLayouts/slideLayout12.xml"/><Relationship Id="rId1" Type="http://schemas.openxmlformats.org/officeDocument/2006/relationships/vmlDrawing" Target="../drawings/vmlDrawing21.vml"/><Relationship Id="rId6" Type="http://schemas.openxmlformats.org/officeDocument/2006/relationships/oleObject" Target="../embeddings/oleObject44.bin"/><Relationship Id="rId5" Type="http://schemas.openxmlformats.org/officeDocument/2006/relationships/image" Target="../media/image48.wmf"/><Relationship Id="rId4" Type="http://schemas.openxmlformats.org/officeDocument/2006/relationships/oleObject" Target="../embeddings/oleObject4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51.wmf"/><Relationship Id="rId2" Type="http://schemas.openxmlformats.org/officeDocument/2006/relationships/slideLayout" Target="../slideLayouts/slideLayout13.xml"/><Relationship Id="rId1" Type="http://schemas.openxmlformats.org/officeDocument/2006/relationships/vmlDrawing" Target="../drawings/vmlDrawing22.vml"/><Relationship Id="rId6" Type="http://schemas.openxmlformats.org/officeDocument/2006/relationships/oleObject" Target="../embeddings/oleObject46.bin"/><Relationship Id="rId5" Type="http://schemas.openxmlformats.org/officeDocument/2006/relationships/image" Target="../media/image50.wmf"/><Relationship Id="rId4" Type="http://schemas.openxmlformats.org/officeDocument/2006/relationships/oleObject" Target="../embeddings/oleObject45.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image" Target="../media/image53.png"/></Relationships>
</file>

<file path=ppt/slides/_rels/slide33.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CBE2E96-B944-4F74-BFDC-CB07F246B958}" type="slidenum">
              <a:rPr lang="en-US" altLang="en-US" sz="1400" smtClean="0"/>
              <a:pPr/>
              <a:t>1</a:t>
            </a:fld>
            <a:endParaRPr lang="en-US" altLang="en-US" sz="1400" smtClean="0"/>
          </a:p>
        </p:txBody>
      </p:sp>
      <p:sp>
        <p:nvSpPr>
          <p:cNvPr id="477186" name="Rectangle 2"/>
          <p:cNvSpPr>
            <a:spLocks noGrp="1" noChangeArrowheads="1"/>
          </p:cNvSpPr>
          <p:nvPr>
            <p:ph type="title"/>
          </p:nvPr>
        </p:nvSpPr>
        <p:spPr/>
        <p:txBody>
          <a:bodyPr/>
          <a:lstStyle/>
          <a:p>
            <a:pPr>
              <a:defRPr/>
            </a:pPr>
            <a:r>
              <a:rPr lang="en-US" dirty="0" smtClean="0"/>
              <a:t>Lesson 4: Application to transport distributions</a:t>
            </a:r>
          </a:p>
        </p:txBody>
      </p:sp>
      <p:sp>
        <p:nvSpPr>
          <p:cNvPr id="477187" name="Rectangle 3"/>
          <p:cNvSpPr>
            <a:spLocks noGrp="1" noChangeArrowheads="1"/>
          </p:cNvSpPr>
          <p:nvPr>
            <p:ph type="body" idx="1"/>
          </p:nvPr>
        </p:nvSpPr>
        <p:spPr>
          <a:xfrm>
            <a:off x="609600" y="1498600"/>
            <a:ext cx="7772400" cy="4114800"/>
          </a:xfrm>
        </p:spPr>
        <p:txBody>
          <a:bodyPr/>
          <a:lstStyle/>
          <a:p>
            <a:pPr>
              <a:lnSpc>
                <a:spcPct val="90000"/>
              </a:lnSpc>
              <a:defRPr/>
            </a:pPr>
            <a:r>
              <a:rPr lang="en-US" dirty="0" smtClean="0"/>
              <a:t>Choosing from multidimensional distributions</a:t>
            </a:r>
          </a:p>
          <a:p>
            <a:pPr>
              <a:lnSpc>
                <a:spcPct val="90000"/>
              </a:lnSpc>
              <a:defRPr/>
            </a:pPr>
            <a:r>
              <a:rPr lang="en-US" dirty="0" smtClean="0"/>
              <a:t>Transport distributions</a:t>
            </a:r>
          </a:p>
          <a:p>
            <a:pPr lvl="1">
              <a:lnSpc>
                <a:spcPct val="90000"/>
              </a:lnSpc>
              <a:defRPr/>
            </a:pPr>
            <a:r>
              <a:rPr lang="en-US" dirty="0" smtClean="0"/>
              <a:t>Initial particle position</a:t>
            </a:r>
          </a:p>
          <a:p>
            <a:pPr lvl="1">
              <a:lnSpc>
                <a:spcPct val="90000"/>
              </a:lnSpc>
              <a:defRPr/>
            </a:pPr>
            <a:r>
              <a:rPr lang="en-US" dirty="0" smtClean="0"/>
              <a:t>Initial particle direction</a:t>
            </a:r>
          </a:p>
          <a:p>
            <a:pPr lvl="1">
              <a:lnSpc>
                <a:spcPct val="90000"/>
              </a:lnSpc>
              <a:defRPr/>
            </a:pPr>
            <a:r>
              <a:rPr lang="en-US" dirty="0" smtClean="0"/>
              <a:t>Initial particle energy</a:t>
            </a:r>
          </a:p>
          <a:p>
            <a:pPr lvl="1">
              <a:lnSpc>
                <a:spcPct val="90000"/>
              </a:lnSpc>
              <a:defRPr/>
            </a:pPr>
            <a:r>
              <a:rPr lang="en-US" dirty="0" smtClean="0"/>
              <a:t>Distance to next collision</a:t>
            </a:r>
          </a:p>
          <a:p>
            <a:pPr lvl="1">
              <a:lnSpc>
                <a:spcPct val="90000"/>
              </a:lnSpc>
              <a:defRPr/>
            </a:pPr>
            <a:r>
              <a:rPr lang="en-US" dirty="0" smtClean="0"/>
              <a:t>Type of collision</a:t>
            </a:r>
          </a:p>
          <a:p>
            <a:pPr lvl="1">
              <a:lnSpc>
                <a:spcPct val="90000"/>
              </a:lnSpc>
              <a:defRPr/>
            </a:pPr>
            <a:r>
              <a:rPr lang="en-US" dirty="0" smtClean="0"/>
              <a:t>Outcome of scattering event (new energy and direction)</a:t>
            </a:r>
          </a:p>
          <a:p>
            <a:pPr>
              <a:lnSpc>
                <a:spcPct val="90000"/>
              </a:lnSpc>
              <a:defRPr/>
            </a:pPr>
            <a:r>
              <a:rPr lang="en-US" dirty="0" smtClean="0"/>
              <a:t>Flux estimation</a:t>
            </a:r>
          </a:p>
          <a:p>
            <a:pPr lvl="1">
              <a:lnSpc>
                <a:spcPct val="90000"/>
              </a:lnSpc>
              <a:defRPr/>
            </a:pPr>
            <a:r>
              <a:rPr lang="en-US" dirty="0" smtClean="0"/>
              <a:t>Collision based (2 flavors)</a:t>
            </a:r>
          </a:p>
          <a:p>
            <a:pPr lvl="1">
              <a:lnSpc>
                <a:spcPct val="90000"/>
              </a:lnSpc>
              <a:defRPr/>
            </a:pPr>
            <a:r>
              <a:rPr lang="en-US" dirty="0" err="1" smtClean="0"/>
              <a:t>Tracklength</a:t>
            </a:r>
            <a:r>
              <a:rPr lang="en-US" dirty="0" smtClean="0"/>
              <a:t> based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6B252D14-C4A7-467F-BF9A-B96453311BC5}" type="slidenum">
              <a:rPr lang="en-US" altLang="en-US" sz="1400" smtClean="0"/>
              <a:pPr/>
              <a:t>10</a:t>
            </a:fld>
            <a:endParaRPr lang="en-US" altLang="en-US" sz="1400" smtClean="0"/>
          </a:p>
        </p:txBody>
      </p:sp>
      <p:sp>
        <p:nvSpPr>
          <p:cNvPr id="593922" name="Rectangle 2"/>
          <p:cNvSpPr>
            <a:spLocks noGrp="1" noChangeArrowheads="1"/>
          </p:cNvSpPr>
          <p:nvPr>
            <p:ph type="title"/>
          </p:nvPr>
        </p:nvSpPr>
        <p:spPr/>
        <p:txBody>
          <a:bodyPr/>
          <a:lstStyle/>
          <a:p>
            <a:pPr>
              <a:defRPr/>
            </a:pPr>
            <a:r>
              <a:rPr lang="en-US" smtClean="0"/>
              <a:t>Translation to Cartesian</a:t>
            </a:r>
          </a:p>
        </p:txBody>
      </p:sp>
      <p:sp>
        <p:nvSpPr>
          <p:cNvPr id="593923" name="Rectangle 3"/>
          <p:cNvSpPr>
            <a:spLocks noGrp="1" noChangeArrowheads="1"/>
          </p:cNvSpPr>
          <p:nvPr>
            <p:ph type="body" idx="1"/>
          </p:nvPr>
        </p:nvSpPr>
        <p:spPr/>
        <p:txBody>
          <a:bodyPr/>
          <a:lstStyle/>
          <a:p>
            <a:pPr>
              <a:defRPr/>
            </a:pPr>
            <a:r>
              <a:rPr lang="en-US" smtClean="0"/>
              <a:t>In the Cartesian coordinate system (that most Monte Carlo codes run in) these would be translated into: </a:t>
            </a:r>
          </a:p>
          <a:p>
            <a:pPr>
              <a:buFontTx/>
              <a:buNone/>
              <a:defRPr/>
            </a:pPr>
            <a:endParaRPr lang="en-US" smtClean="0"/>
          </a:p>
        </p:txBody>
      </p:sp>
      <p:graphicFrame>
        <p:nvGraphicFramePr>
          <p:cNvPr id="6146" name="Object 2"/>
          <p:cNvGraphicFramePr>
            <a:graphicFrameLocks noChangeAspect="1"/>
          </p:cNvGraphicFramePr>
          <p:nvPr/>
        </p:nvGraphicFramePr>
        <p:xfrm>
          <a:off x="3452813" y="3754438"/>
          <a:ext cx="1633537" cy="1538287"/>
        </p:xfrm>
        <a:graphic>
          <a:graphicData uri="http://schemas.openxmlformats.org/presentationml/2006/ole">
            <mc:AlternateContent xmlns:mc="http://schemas.openxmlformats.org/markup-compatibility/2006">
              <mc:Choice xmlns:v="urn:schemas-microsoft-com:vml" Requires="v">
                <p:oleObj spid="_x0000_s6151" name="Equation" r:id="rId4" imgW="660240" imgH="622080" progId="Equation.3">
                  <p:embed/>
                </p:oleObj>
              </mc:Choice>
              <mc:Fallback>
                <p:oleObj name="Equation" r:id="rId4" imgW="660240" imgH="6220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2813" y="3754438"/>
                        <a:ext cx="1633537" cy="153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84C8F8A2-0FD9-4169-8CB8-870BB7FCA0C9}" type="slidenum">
              <a:rPr lang="en-US" altLang="en-US" sz="1400" smtClean="0"/>
              <a:pPr/>
              <a:t>11</a:t>
            </a:fld>
            <a:endParaRPr lang="en-US" altLang="en-US" sz="1400" smtClean="0"/>
          </a:p>
        </p:txBody>
      </p:sp>
      <p:sp>
        <p:nvSpPr>
          <p:cNvPr id="595970" name="Rectangle 2"/>
          <p:cNvSpPr>
            <a:spLocks noGrp="1" noChangeArrowheads="1"/>
          </p:cNvSpPr>
          <p:nvPr>
            <p:ph type="title"/>
          </p:nvPr>
        </p:nvSpPr>
        <p:spPr/>
        <p:txBody>
          <a:bodyPr/>
          <a:lstStyle/>
          <a:p>
            <a:pPr>
              <a:defRPr/>
            </a:pPr>
            <a:r>
              <a:rPr lang="en-US" smtClean="0"/>
              <a:t>Spherical coordinate system</a:t>
            </a:r>
          </a:p>
        </p:txBody>
      </p:sp>
      <p:sp>
        <p:nvSpPr>
          <p:cNvPr id="595971" name="Rectangle 3"/>
          <p:cNvSpPr>
            <a:spLocks noGrp="1" noChangeArrowheads="1"/>
          </p:cNvSpPr>
          <p:nvPr>
            <p:ph type="body" idx="1"/>
          </p:nvPr>
        </p:nvSpPr>
        <p:spPr>
          <a:xfrm>
            <a:off x="546100" y="1460500"/>
            <a:ext cx="7772400" cy="4114800"/>
          </a:xfrm>
        </p:spPr>
        <p:txBody>
          <a:bodyPr/>
          <a:lstStyle/>
          <a:p>
            <a:pPr>
              <a:lnSpc>
                <a:spcPct val="90000"/>
              </a:lnSpc>
              <a:defRPr/>
            </a:pPr>
            <a:r>
              <a:rPr lang="en-US" sz="2400" smtClean="0"/>
              <a:t>The classic shape in spherical coordinate system:</a:t>
            </a:r>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r>
              <a:rPr lang="en-US" sz="2400" smtClean="0"/>
              <a:t>A differential volume element is defined by: </a:t>
            </a:r>
          </a:p>
          <a:p>
            <a:pPr>
              <a:lnSpc>
                <a:spcPct val="90000"/>
              </a:lnSpc>
              <a:buFontTx/>
              <a:buNone/>
              <a:defRPr/>
            </a:pPr>
            <a:r>
              <a:rPr lang="en-US" sz="2400" smtClean="0"/>
              <a:t> </a:t>
            </a:r>
          </a:p>
        </p:txBody>
      </p:sp>
      <p:graphicFrame>
        <p:nvGraphicFramePr>
          <p:cNvPr id="7170" name="Object 2"/>
          <p:cNvGraphicFramePr>
            <a:graphicFrameLocks noChangeAspect="1"/>
          </p:cNvGraphicFramePr>
          <p:nvPr/>
        </p:nvGraphicFramePr>
        <p:xfrm>
          <a:off x="2560638" y="6143625"/>
          <a:ext cx="3125787" cy="457200"/>
        </p:xfrm>
        <a:graphic>
          <a:graphicData uri="http://schemas.openxmlformats.org/presentationml/2006/ole">
            <mc:AlternateContent xmlns:mc="http://schemas.openxmlformats.org/markup-compatibility/2006">
              <mc:Choice xmlns:v="urn:schemas-microsoft-com:vml" Requires="v">
                <p:oleObj spid="_x0000_s7176" name="Equation" r:id="rId4" imgW="1473120" imgH="215640" progId="Equation.3">
                  <p:embed/>
                </p:oleObj>
              </mc:Choice>
              <mc:Fallback>
                <p:oleObj name="Equation" r:id="rId4" imgW="1473120" imgH="215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0638" y="6143625"/>
                        <a:ext cx="31257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4" name="Picture 5" descr="wpe109.gif (4139 byt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6738" y="1966913"/>
            <a:ext cx="338772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275CF512-5047-4ECD-8077-20A3D2C6F606}" type="slidenum">
              <a:rPr lang="en-US" altLang="en-US" sz="1400" smtClean="0"/>
              <a:pPr/>
              <a:t>12</a:t>
            </a:fld>
            <a:endParaRPr lang="en-US" altLang="en-US" sz="1400" smtClean="0"/>
          </a:p>
        </p:txBody>
      </p:sp>
      <p:sp>
        <p:nvSpPr>
          <p:cNvPr id="598018" name="Rectangle 2"/>
          <p:cNvSpPr>
            <a:spLocks noGrp="1" noChangeArrowheads="1"/>
          </p:cNvSpPr>
          <p:nvPr>
            <p:ph type="title"/>
          </p:nvPr>
        </p:nvSpPr>
        <p:spPr/>
        <p:txBody>
          <a:bodyPr/>
          <a:lstStyle/>
          <a:p>
            <a:pPr>
              <a:defRPr/>
            </a:pPr>
            <a:r>
              <a:rPr lang="en-US" smtClean="0"/>
              <a:t>Spherical coordinate system (2)</a:t>
            </a:r>
          </a:p>
        </p:txBody>
      </p:sp>
      <p:sp>
        <p:nvSpPr>
          <p:cNvPr id="598019" name="Rectangle 3"/>
          <p:cNvSpPr>
            <a:spLocks noGrp="1" noChangeArrowheads="1"/>
          </p:cNvSpPr>
          <p:nvPr>
            <p:ph type="body" idx="1"/>
          </p:nvPr>
        </p:nvSpPr>
        <p:spPr>
          <a:xfrm>
            <a:off x="685800" y="1473200"/>
            <a:ext cx="7772400" cy="4114800"/>
          </a:xfrm>
        </p:spPr>
        <p:txBody>
          <a:bodyPr/>
          <a:lstStyle/>
          <a:p>
            <a:pPr>
              <a:defRPr/>
            </a:pPr>
            <a:r>
              <a:rPr lang="en-US" smtClean="0"/>
              <a:t>If we want to pick a point with a flat distribution (i.e., each volume element equally likely), then the total distribution would be: </a:t>
            </a:r>
          </a:p>
          <a:p>
            <a:pPr>
              <a:buFontTx/>
              <a:buNone/>
              <a:defRPr/>
            </a:pPr>
            <a:r>
              <a:rPr lang="en-US" smtClean="0"/>
              <a:t> </a:t>
            </a:r>
          </a:p>
        </p:txBody>
      </p:sp>
      <p:graphicFrame>
        <p:nvGraphicFramePr>
          <p:cNvPr id="8194" name="Object 2"/>
          <p:cNvGraphicFramePr>
            <a:graphicFrameLocks noChangeAspect="1"/>
          </p:cNvGraphicFramePr>
          <p:nvPr/>
        </p:nvGraphicFramePr>
        <p:xfrm>
          <a:off x="1538288" y="3567113"/>
          <a:ext cx="5970587" cy="2320925"/>
        </p:xfrm>
        <a:graphic>
          <a:graphicData uri="http://schemas.openxmlformats.org/presentationml/2006/ole">
            <mc:AlternateContent xmlns:mc="http://schemas.openxmlformats.org/markup-compatibility/2006">
              <mc:Choice xmlns:v="urn:schemas-microsoft-com:vml" Requires="v">
                <p:oleObj spid="_x0000_s8199" name="Equation" r:id="rId4" imgW="2412720" imgH="939600" progId="Equation.3">
                  <p:embed/>
                </p:oleObj>
              </mc:Choice>
              <mc:Fallback>
                <p:oleObj name="Equation" r:id="rId4" imgW="2412720" imgH="939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8288" y="3567113"/>
                        <a:ext cx="5970587" cy="232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AA6862E5-0BED-45F6-BAC1-C3471A97F033}" type="slidenum">
              <a:rPr lang="en-US" altLang="en-US" sz="1400" smtClean="0"/>
              <a:pPr/>
              <a:t>13</a:t>
            </a:fld>
            <a:endParaRPr lang="en-US" altLang="en-US" sz="1400" smtClean="0"/>
          </a:p>
        </p:txBody>
      </p:sp>
      <p:sp>
        <p:nvSpPr>
          <p:cNvPr id="600066" name="Rectangle 2"/>
          <p:cNvSpPr>
            <a:spLocks noGrp="1" noChangeArrowheads="1"/>
          </p:cNvSpPr>
          <p:nvPr>
            <p:ph type="title"/>
          </p:nvPr>
        </p:nvSpPr>
        <p:spPr/>
        <p:txBody>
          <a:bodyPr/>
          <a:lstStyle/>
          <a:p>
            <a:pPr>
              <a:defRPr/>
            </a:pPr>
            <a:r>
              <a:rPr lang="en-US" smtClean="0"/>
              <a:t>Translation to Cartesian</a:t>
            </a:r>
          </a:p>
        </p:txBody>
      </p:sp>
      <p:sp>
        <p:nvSpPr>
          <p:cNvPr id="600067" name="Rectangle 3"/>
          <p:cNvSpPr>
            <a:spLocks noGrp="1" noChangeArrowheads="1"/>
          </p:cNvSpPr>
          <p:nvPr>
            <p:ph type="body" idx="1"/>
          </p:nvPr>
        </p:nvSpPr>
        <p:spPr/>
        <p:txBody>
          <a:bodyPr/>
          <a:lstStyle/>
          <a:p>
            <a:pPr>
              <a:defRPr/>
            </a:pPr>
            <a:r>
              <a:rPr lang="en-US" smtClean="0"/>
              <a:t>In the Cartesian coordinate system (that most Monte Carlo codes run in) these would be translated into: </a:t>
            </a:r>
          </a:p>
          <a:p>
            <a:pPr>
              <a:buFontTx/>
              <a:buNone/>
              <a:defRPr/>
            </a:pPr>
            <a:endParaRPr lang="en-US" smtClean="0"/>
          </a:p>
        </p:txBody>
      </p:sp>
      <p:graphicFrame>
        <p:nvGraphicFramePr>
          <p:cNvPr id="9218" name="Object 2"/>
          <p:cNvGraphicFramePr>
            <a:graphicFrameLocks noChangeAspect="1"/>
          </p:cNvGraphicFramePr>
          <p:nvPr/>
        </p:nvGraphicFramePr>
        <p:xfrm>
          <a:off x="2949575" y="3929063"/>
          <a:ext cx="2387600" cy="1570037"/>
        </p:xfrm>
        <a:graphic>
          <a:graphicData uri="http://schemas.openxmlformats.org/presentationml/2006/ole">
            <mc:AlternateContent xmlns:mc="http://schemas.openxmlformats.org/markup-compatibility/2006">
              <mc:Choice xmlns:v="urn:schemas-microsoft-com:vml" Requires="v">
                <p:oleObj spid="_x0000_s9223" name="Equation" r:id="rId4" imgW="965160" imgH="634680" progId="Equation.3">
                  <p:embed/>
                </p:oleObj>
              </mc:Choice>
              <mc:Fallback>
                <p:oleObj name="Equation" r:id="rId4" imgW="965160" imgH="6346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9575" y="3929063"/>
                        <a:ext cx="2387600" cy="157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0A811992-EA31-44D2-97C7-84C394F7D154}" type="slidenum">
              <a:rPr lang="en-US" altLang="en-US" sz="1400" smtClean="0"/>
              <a:pPr/>
              <a:t>14</a:t>
            </a:fld>
            <a:endParaRPr lang="en-US" altLang="en-US" sz="1400" smtClean="0"/>
          </a:p>
        </p:txBody>
      </p:sp>
      <p:sp>
        <p:nvSpPr>
          <p:cNvPr id="602114" name="Rectangle 2"/>
          <p:cNvSpPr>
            <a:spLocks noGrp="1" noChangeArrowheads="1"/>
          </p:cNvSpPr>
          <p:nvPr>
            <p:ph type="title"/>
          </p:nvPr>
        </p:nvSpPr>
        <p:spPr/>
        <p:txBody>
          <a:bodyPr/>
          <a:lstStyle/>
          <a:p>
            <a:pPr>
              <a:defRPr/>
            </a:pPr>
            <a:r>
              <a:rPr lang="en-US" smtClean="0"/>
              <a:t>Choosing from multiple sources</a:t>
            </a:r>
          </a:p>
        </p:txBody>
      </p:sp>
      <p:sp>
        <p:nvSpPr>
          <p:cNvPr id="602115" name="Rectangle 3"/>
          <p:cNvSpPr>
            <a:spLocks noGrp="1" noChangeArrowheads="1"/>
          </p:cNvSpPr>
          <p:nvPr>
            <p:ph type="body" idx="1"/>
          </p:nvPr>
        </p:nvSpPr>
        <p:spPr>
          <a:xfrm>
            <a:off x="685800" y="1536700"/>
            <a:ext cx="7772400" cy="4114800"/>
          </a:xfrm>
        </p:spPr>
        <p:txBody>
          <a:bodyPr/>
          <a:lstStyle/>
          <a:p>
            <a:pPr marL="533400" indent="-533400">
              <a:defRPr/>
            </a:pPr>
            <a:r>
              <a:rPr lang="en-US" sz="2400" smtClean="0"/>
              <a:t>For a situation in which source particles are chosen from multiple source (possibly of various shapes, sizes, and source rate density), the user should apply a probability mixing strategy whereby: </a:t>
            </a:r>
          </a:p>
          <a:p>
            <a:pPr marL="914400" lvl="1" indent="-457200">
              <a:buFontTx/>
              <a:buAutoNum type="arabicPeriod"/>
              <a:defRPr/>
            </a:pPr>
            <a:r>
              <a:rPr lang="en-US" sz="2000" smtClean="0"/>
              <a:t>A source is chosen from the multiple sources using the total source rates in each source (in units of particles/sec) to choose among the sources. </a:t>
            </a:r>
          </a:p>
          <a:p>
            <a:pPr marL="914400" lvl="1" indent="-457200">
              <a:buFontTx/>
              <a:buAutoNum type="arabicPeriod"/>
              <a:defRPr/>
            </a:pPr>
            <a:r>
              <a:rPr lang="en-US" sz="2000" smtClean="0"/>
              <a:t>The point within the chosen source is picked using the appropriate shape's equations from above.</a:t>
            </a:r>
          </a:p>
          <a:p>
            <a:pPr marL="533400" indent="-533400">
              <a:defRPr/>
            </a:pPr>
            <a:endParaRPr 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855F8DF2-9800-4B1D-A632-F7D945B90957}" type="slidenum">
              <a:rPr lang="en-US" altLang="en-US" sz="1400" smtClean="0"/>
              <a:pPr/>
              <a:t>15</a:t>
            </a:fld>
            <a:endParaRPr lang="en-US" altLang="en-US" sz="1400" smtClean="0"/>
          </a:p>
        </p:txBody>
      </p:sp>
      <p:sp>
        <p:nvSpPr>
          <p:cNvPr id="604162" name="Rectangle 2"/>
          <p:cNvSpPr>
            <a:spLocks noGrp="1" noChangeArrowheads="1"/>
          </p:cNvSpPr>
          <p:nvPr>
            <p:ph type="title"/>
          </p:nvPr>
        </p:nvSpPr>
        <p:spPr/>
        <p:txBody>
          <a:bodyPr/>
          <a:lstStyle/>
          <a:p>
            <a:pPr>
              <a:defRPr/>
            </a:pPr>
            <a:r>
              <a:rPr lang="en-US" smtClean="0"/>
              <a:t>Non-uniform spatial distributions</a:t>
            </a:r>
          </a:p>
        </p:txBody>
      </p:sp>
      <p:sp>
        <p:nvSpPr>
          <p:cNvPr id="604163" name="Rectangle 3"/>
          <p:cNvSpPr>
            <a:spLocks noGrp="1" noChangeArrowheads="1"/>
          </p:cNvSpPr>
          <p:nvPr>
            <p:ph type="body" idx="1"/>
          </p:nvPr>
        </p:nvSpPr>
        <p:spPr>
          <a:xfrm>
            <a:off x="685800" y="1435100"/>
            <a:ext cx="7772400" cy="4114800"/>
          </a:xfrm>
        </p:spPr>
        <p:txBody>
          <a:bodyPr/>
          <a:lstStyle/>
          <a:p>
            <a:pPr>
              <a:defRPr/>
            </a:pPr>
            <a:r>
              <a:rPr lang="en-US" smtClean="0"/>
              <a:t>One additional consideration is what should be done if the spatial source distribution is not uniform.  In this case, the PDFs for the individual dimensions would be multiplied by the non-uniform distribution.  </a:t>
            </a:r>
          </a:p>
          <a:p>
            <a:pPr>
              <a:defRPr/>
            </a:pPr>
            <a:r>
              <a:rPr lang="en-US" b="1" smtClean="0"/>
              <a:t>Example: </a:t>
            </a:r>
            <a:r>
              <a:rPr lang="en-US" smtClean="0"/>
              <a:t> How would you choose a point inside a spherical source if the source is distributed in volume according to   </a:t>
            </a:r>
          </a:p>
          <a:p>
            <a:pPr>
              <a:buFontTx/>
              <a:buNone/>
              <a:defRPr/>
            </a:pPr>
            <a:endParaRPr lang="en-US" smtClean="0"/>
          </a:p>
        </p:txBody>
      </p:sp>
      <p:pic>
        <p:nvPicPr>
          <p:cNvPr id="30725" name="Picture 4" descr="wpe118.gif (1199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2813" y="5614988"/>
            <a:ext cx="193675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65AE897F-7FDB-4286-B5F3-C83F9BAA3363}" type="slidenum">
              <a:rPr lang="en-US" altLang="en-US" sz="1400" smtClean="0"/>
              <a:pPr/>
              <a:t>16</a:t>
            </a:fld>
            <a:endParaRPr lang="en-US" altLang="en-US" sz="1400" smtClean="0"/>
          </a:p>
        </p:txBody>
      </p:sp>
      <p:sp>
        <p:nvSpPr>
          <p:cNvPr id="606210" name="Rectangle 2"/>
          <p:cNvSpPr>
            <a:spLocks noGrp="1" noChangeArrowheads="1"/>
          </p:cNvSpPr>
          <p:nvPr>
            <p:ph type="title"/>
          </p:nvPr>
        </p:nvSpPr>
        <p:spPr/>
        <p:txBody>
          <a:bodyPr/>
          <a:lstStyle/>
          <a:p>
            <a:pPr>
              <a:defRPr/>
            </a:pPr>
            <a:r>
              <a:rPr lang="en-US" smtClean="0"/>
              <a:t>Decision 2: Particle initial direction</a:t>
            </a:r>
          </a:p>
        </p:txBody>
      </p:sp>
      <p:sp>
        <p:nvSpPr>
          <p:cNvPr id="606211" name="Rectangle 3"/>
          <p:cNvSpPr>
            <a:spLocks noGrp="1" noChangeArrowheads="1"/>
          </p:cNvSpPr>
          <p:nvPr>
            <p:ph type="body" idx="1"/>
          </p:nvPr>
        </p:nvSpPr>
        <p:spPr>
          <a:xfrm>
            <a:off x="647700" y="1498600"/>
            <a:ext cx="3403600" cy="1752600"/>
          </a:xfrm>
        </p:spPr>
        <p:txBody>
          <a:bodyPr/>
          <a:lstStyle/>
          <a:p>
            <a:pPr>
              <a:lnSpc>
                <a:spcPct val="90000"/>
              </a:lnSpc>
              <a:defRPr/>
            </a:pPr>
            <a:r>
              <a:rPr lang="en-US" sz="2400" smtClean="0"/>
              <a:t>The choice of direction is based on probabilities on        , which is a differential element of solid angle on the surface of a unit sphere: </a:t>
            </a:r>
          </a:p>
        </p:txBody>
      </p:sp>
      <p:pic>
        <p:nvPicPr>
          <p:cNvPr id="10247" name="Picture 4" descr="wpe110.gif (3294 by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0113" y="1425575"/>
            <a:ext cx="4911725" cy="498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42" name="Object 2"/>
          <p:cNvGraphicFramePr>
            <a:graphicFrameLocks noChangeAspect="1"/>
          </p:cNvGraphicFramePr>
          <p:nvPr/>
        </p:nvGraphicFramePr>
        <p:xfrm>
          <a:off x="3146425" y="2106613"/>
          <a:ext cx="596900" cy="439737"/>
        </p:xfrm>
        <a:graphic>
          <a:graphicData uri="http://schemas.openxmlformats.org/presentationml/2006/ole">
            <mc:AlternateContent xmlns:mc="http://schemas.openxmlformats.org/markup-compatibility/2006">
              <mc:Choice xmlns:v="urn:schemas-microsoft-com:vml" Requires="v">
                <p:oleObj spid="_x0000_s10250" name="Equation" r:id="rId5" imgW="241200" imgH="177480" progId="Equation.3">
                  <p:embed/>
                </p:oleObj>
              </mc:Choice>
              <mc:Fallback>
                <p:oleObj name="Equation" r:id="rId5" imgW="241200" imgH="17748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6425" y="2106613"/>
                        <a:ext cx="596900"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744538" y="4959350"/>
          <a:ext cx="2481262" cy="501650"/>
        </p:xfrm>
        <a:graphic>
          <a:graphicData uri="http://schemas.openxmlformats.org/presentationml/2006/ole">
            <mc:AlternateContent xmlns:mc="http://schemas.openxmlformats.org/markup-compatibility/2006">
              <mc:Choice xmlns:v="urn:schemas-microsoft-com:vml" Requires="v">
                <p:oleObj spid="_x0000_s10251" name="Equation" r:id="rId7" imgW="1002960" imgH="203040" progId="Equation.3">
                  <p:embed/>
                </p:oleObj>
              </mc:Choice>
              <mc:Fallback>
                <p:oleObj name="Equation" r:id="rId7" imgW="1002960" imgH="20304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4538" y="4959350"/>
                        <a:ext cx="2481262"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AD084107-A901-4381-831E-1E32A2FE9E30}" type="slidenum">
              <a:rPr lang="en-US" altLang="en-US" sz="1400" smtClean="0"/>
              <a:pPr/>
              <a:t>17</a:t>
            </a:fld>
            <a:endParaRPr lang="en-US" altLang="en-US" sz="1400" smtClean="0"/>
          </a:p>
        </p:txBody>
      </p:sp>
      <p:sp>
        <p:nvSpPr>
          <p:cNvPr id="608258" name="Rectangle 2"/>
          <p:cNvSpPr>
            <a:spLocks noGrp="1" noChangeArrowheads="1"/>
          </p:cNvSpPr>
          <p:nvPr>
            <p:ph type="title"/>
          </p:nvPr>
        </p:nvSpPr>
        <p:spPr/>
        <p:txBody>
          <a:bodyPr/>
          <a:lstStyle/>
          <a:p>
            <a:pPr>
              <a:defRPr/>
            </a:pPr>
            <a:r>
              <a:rPr lang="en-US" smtClean="0"/>
              <a:t>Particle initial direction (2)</a:t>
            </a:r>
          </a:p>
        </p:txBody>
      </p:sp>
      <p:sp>
        <p:nvSpPr>
          <p:cNvPr id="608259" name="Rectangle 3"/>
          <p:cNvSpPr>
            <a:spLocks noGrp="1" noChangeArrowheads="1"/>
          </p:cNvSpPr>
          <p:nvPr>
            <p:ph type="body" idx="1"/>
          </p:nvPr>
        </p:nvSpPr>
        <p:spPr/>
        <p:txBody>
          <a:bodyPr/>
          <a:lstStyle/>
          <a:p>
            <a:pPr>
              <a:defRPr/>
            </a:pPr>
            <a:r>
              <a:rPr lang="en-US" sz="2400" smtClean="0"/>
              <a:t>Note that the specification of the polar axis to be the z axis in this figure is</a:t>
            </a:r>
            <a:r>
              <a:rPr lang="en-US" sz="2400" b="1" smtClean="0"/>
              <a:t> completely arbitrary</a:t>
            </a:r>
            <a:r>
              <a:rPr lang="en-US" sz="2400" smtClean="0"/>
              <a:t>.  The polar axis can be oriented in any direction that the analyst desires.  </a:t>
            </a:r>
          </a:p>
          <a:p>
            <a:pPr>
              <a:defRPr/>
            </a:pPr>
            <a:r>
              <a:rPr lang="en-US" sz="2400" smtClean="0"/>
              <a:t>If we define                    , the solid angle becomes: </a:t>
            </a:r>
          </a:p>
          <a:p>
            <a:pPr>
              <a:defRPr/>
            </a:pPr>
            <a:endParaRPr lang="en-US" sz="2400" smtClean="0"/>
          </a:p>
          <a:p>
            <a:pPr>
              <a:defRPr/>
            </a:pPr>
            <a:endParaRPr lang="en-US" sz="2400" smtClean="0"/>
          </a:p>
          <a:p>
            <a:pPr>
              <a:defRPr/>
            </a:pPr>
            <a:r>
              <a:rPr lang="en-US" sz="2400" smtClean="0"/>
              <a:t>where the minus sign is present because      decreases as      increases. </a:t>
            </a:r>
            <a:br>
              <a:rPr lang="en-US" sz="2400" smtClean="0"/>
            </a:br>
            <a:endParaRPr lang="en-US" sz="2400" smtClean="0"/>
          </a:p>
        </p:txBody>
      </p:sp>
      <p:graphicFrame>
        <p:nvGraphicFramePr>
          <p:cNvPr id="11266" name="Object 2"/>
          <p:cNvGraphicFramePr>
            <a:graphicFrameLocks noChangeAspect="1"/>
          </p:cNvGraphicFramePr>
          <p:nvPr/>
        </p:nvGraphicFramePr>
        <p:xfrm>
          <a:off x="2871788" y="3465513"/>
          <a:ext cx="1476375" cy="439737"/>
        </p:xfrm>
        <a:graphic>
          <a:graphicData uri="http://schemas.openxmlformats.org/presentationml/2006/ole">
            <mc:AlternateContent xmlns:mc="http://schemas.openxmlformats.org/markup-compatibility/2006">
              <mc:Choice xmlns:v="urn:schemas-microsoft-com:vml" Requires="v">
                <p:oleObj spid="_x0000_s11277" name="Equation" r:id="rId4" imgW="596880" imgH="177480" progId="Equation.3">
                  <p:embed/>
                </p:oleObj>
              </mc:Choice>
              <mc:Fallback>
                <p:oleObj name="Equation" r:id="rId4" imgW="596880" imgH="1774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1788" y="3465513"/>
                        <a:ext cx="1476375"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3006725" y="4286250"/>
          <a:ext cx="2071688" cy="501650"/>
        </p:xfrm>
        <a:graphic>
          <a:graphicData uri="http://schemas.openxmlformats.org/presentationml/2006/ole">
            <mc:AlternateContent xmlns:mc="http://schemas.openxmlformats.org/markup-compatibility/2006">
              <mc:Choice xmlns:v="urn:schemas-microsoft-com:vml" Requires="v">
                <p:oleObj spid="_x0000_s11278" name="Equation" r:id="rId6" imgW="838080" imgH="203040" progId="Equation.3">
                  <p:embed/>
                </p:oleObj>
              </mc:Choice>
              <mc:Fallback>
                <p:oleObj name="Equation" r:id="rId6" imgW="838080" imgH="2030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6725" y="4286250"/>
                        <a:ext cx="2071688"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8" name="Object 4"/>
          <p:cNvGraphicFramePr>
            <a:graphicFrameLocks noChangeAspect="1"/>
          </p:cNvGraphicFramePr>
          <p:nvPr/>
        </p:nvGraphicFramePr>
        <p:xfrm>
          <a:off x="2371725" y="5253038"/>
          <a:ext cx="344488" cy="346075"/>
        </p:xfrm>
        <a:graphic>
          <a:graphicData uri="http://schemas.openxmlformats.org/presentationml/2006/ole">
            <mc:AlternateContent xmlns:mc="http://schemas.openxmlformats.org/markup-compatibility/2006">
              <mc:Choice xmlns:v="urn:schemas-microsoft-com:vml" Requires="v">
                <p:oleObj spid="_x0000_s11279" name="Equation" r:id="rId8" imgW="139680" imgH="139680" progId="Equation.3">
                  <p:embed/>
                </p:oleObj>
              </mc:Choice>
              <mc:Fallback>
                <p:oleObj name="Equation" r:id="rId8" imgW="139680" imgH="13968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1725" y="5253038"/>
                        <a:ext cx="344488"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9" name="Object 5"/>
          <p:cNvGraphicFramePr>
            <a:graphicFrameLocks noChangeAspect="1"/>
          </p:cNvGraphicFramePr>
          <p:nvPr/>
        </p:nvGraphicFramePr>
        <p:xfrm>
          <a:off x="4699000" y="5205413"/>
          <a:ext cx="312738" cy="441325"/>
        </p:xfrm>
        <a:graphic>
          <a:graphicData uri="http://schemas.openxmlformats.org/presentationml/2006/ole">
            <mc:AlternateContent xmlns:mc="http://schemas.openxmlformats.org/markup-compatibility/2006">
              <mc:Choice xmlns:v="urn:schemas-microsoft-com:vml" Requires="v">
                <p:oleObj spid="_x0000_s11280" name="Equation" r:id="rId10" imgW="126720" imgH="177480" progId="Equation.3">
                  <p:embed/>
                </p:oleObj>
              </mc:Choice>
              <mc:Fallback>
                <p:oleObj name="Equation" r:id="rId10" imgW="126720" imgH="17748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99000" y="5205413"/>
                        <a:ext cx="312738"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BBB354E-ADF7-4AB7-8085-112F0E08E32B}" type="slidenum">
              <a:rPr lang="en-US" altLang="en-US" sz="1400" smtClean="0"/>
              <a:pPr/>
              <a:t>18</a:t>
            </a:fld>
            <a:endParaRPr lang="en-US" altLang="en-US" sz="1400" smtClean="0"/>
          </a:p>
        </p:txBody>
      </p:sp>
      <p:sp>
        <p:nvSpPr>
          <p:cNvPr id="610306" name="Rectangle 2"/>
          <p:cNvSpPr>
            <a:spLocks noGrp="1" noChangeArrowheads="1"/>
          </p:cNvSpPr>
          <p:nvPr>
            <p:ph type="title"/>
          </p:nvPr>
        </p:nvSpPr>
        <p:spPr/>
        <p:txBody>
          <a:bodyPr/>
          <a:lstStyle/>
          <a:p>
            <a:pPr>
              <a:defRPr/>
            </a:pPr>
            <a:r>
              <a:rPr lang="en-US" smtClean="0"/>
              <a:t>Particle initial direction (3)</a:t>
            </a:r>
          </a:p>
        </p:txBody>
      </p:sp>
      <p:sp>
        <p:nvSpPr>
          <p:cNvPr id="610307" name="Rectangle 3"/>
          <p:cNvSpPr>
            <a:spLocks noGrp="1" noChangeArrowheads="1"/>
          </p:cNvSpPr>
          <p:nvPr>
            <p:ph type="body" idx="1"/>
          </p:nvPr>
        </p:nvSpPr>
        <p:spPr>
          <a:xfrm>
            <a:off x="647700" y="1574800"/>
            <a:ext cx="7772400" cy="4114800"/>
          </a:xfrm>
        </p:spPr>
        <p:txBody>
          <a:bodyPr/>
          <a:lstStyle/>
          <a:p>
            <a:pPr>
              <a:defRPr/>
            </a:pPr>
            <a:r>
              <a:rPr lang="en-US" smtClean="0"/>
              <a:t>This gives us a dimensional PDFs of: </a:t>
            </a:r>
          </a:p>
          <a:p>
            <a:pPr>
              <a:defRPr/>
            </a:pPr>
            <a:endParaRPr lang="en-US" smtClean="0"/>
          </a:p>
          <a:p>
            <a:pPr>
              <a:defRPr/>
            </a:pPr>
            <a:endParaRPr lang="en-US" smtClean="0"/>
          </a:p>
          <a:p>
            <a:pPr>
              <a:defRPr/>
            </a:pPr>
            <a:endParaRPr lang="en-US" smtClean="0"/>
          </a:p>
          <a:p>
            <a:pPr>
              <a:defRPr/>
            </a:pPr>
            <a:r>
              <a:rPr lang="en-US" smtClean="0"/>
              <a:t>Generally, Monte Carlo methods require directions in the form of direction cosines, which would be: </a:t>
            </a:r>
          </a:p>
        </p:txBody>
      </p:sp>
      <p:graphicFrame>
        <p:nvGraphicFramePr>
          <p:cNvPr id="12290" name="Object 2"/>
          <p:cNvGraphicFramePr>
            <a:graphicFrameLocks noChangeAspect="1"/>
          </p:cNvGraphicFramePr>
          <p:nvPr/>
        </p:nvGraphicFramePr>
        <p:xfrm>
          <a:off x="2146300" y="2095500"/>
          <a:ext cx="4524375" cy="1630363"/>
        </p:xfrm>
        <a:graphic>
          <a:graphicData uri="http://schemas.openxmlformats.org/presentationml/2006/ole">
            <mc:AlternateContent xmlns:mc="http://schemas.openxmlformats.org/markup-compatibility/2006">
              <mc:Choice xmlns:v="urn:schemas-microsoft-com:vml" Requires="v">
                <p:oleObj spid="_x0000_s12297" name="Equation" r:id="rId4" imgW="1828800" imgH="660240" progId="Equation.3">
                  <p:embed/>
                </p:oleObj>
              </mc:Choice>
              <mc:Fallback>
                <p:oleObj name="Equation" r:id="rId4" imgW="1828800" imgH="6602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6300" y="2095500"/>
                        <a:ext cx="4524375" cy="163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3"/>
          <p:cNvGraphicFramePr>
            <a:graphicFrameLocks noChangeAspect="1"/>
          </p:cNvGraphicFramePr>
          <p:nvPr/>
        </p:nvGraphicFramePr>
        <p:xfrm>
          <a:off x="4017963" y="4667250"/>
          <a:ext cx="2889250" cy="1974850"/>
        </p:xfrm>
        <a:graphic>
          <a:graphicData uri="http://schemas.openxmlformats.org/presentationml/2006/ole">
            <mc:AlternateContent xmlns:mc="http://schemas.openxmlformats.org/markup-compatibility/2006">
              <mc:Choice xmlns:v="urn:schemas-microsoft-com:vml" Requires="v">
                <p:oleObj spid="_x0000_s12298" name="Equation" r:id="rId6" imgW="1168200" imgH="799920" progId="Equation.3">
                  <p:embed/>
                </p:oleObj>
              </mc:Choice>
              <mc:Fallback>
                <p:oleObj name="Equation" r:id="rId6" imgW="1168200" imgH="79992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7963" y="4667250"/>
                        <a:ext cx="2889250" cy="197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27AA8E7F-D35D-4035-9101-0A8324958512}" type="slidenum">
              <a:rPr lang="en-US" altLang="en-US" sz="1400" smtClean="0"/>
              <a:pPr/>
              <a:t>19</a:t>
            </a:fld>
            <a:endParaRPr lang="en-US" altLang="en-US" sz="1400" smtClean="0"/>
          </a:p>
        </p:txBody>
      </p:sp>
      <p:sp>
        <p:nvSpPr>
          <p:cNvPr id="612354" name="Rectangle 2"/>
          <p:cNvSpPr>
            <a:spLocks noGrp="1" noChangeArrowheads="1"/>
          </p:cNvSpPr>
          <p:nvPr>
            <p:ph type="title"/>
          </p:nvPr>
        </p:nvSpPr>
        <p:spPr/>
        <p:txBody>
          <a:bodyPr/>
          <a:lstStyle/>
          <a:p>
            <a:pPr>
              <a:defRPr/>
            </a:pPr>
            <a:r>
              <a:rPr lang="en-US" smtClean="0"/>
              <a:t>Decision 3: Particle initial energy</a:t>
            </a:r>
          </a:p>
        </p:txBody>
      </p:sp>
      <p:sp>
        <p:nvSpPr>
          <p:cNvPr id="612355" name="Rectangle 3"/>
          <p:cNvSpPr>
            <a:spLocks noGrp="1" noChangeArrowheads="1"/>
          </p:cNvSpPr>
          <p:nvPr>
            <p:ph type="body" idx="1"/>
          </p:nvPr>
        </p:nvSpPr>
        <p:spPr>
          <a:xfrm>
            <a:off x="635000" y="1371600"/>
            <a:ext cx="7772400" cy="4114800"/>
          </a:xfrm>
        </p:spPr>
        <p:txBody>
          <a:bodyPr/>
          <a:lstStyle/>
          <a:p>
            <a:pPr>
              <a:lnSpc>
                <a:spcPct val="90000"/>
              </a:lnSpc>
              <a:buFontTx/>
              <a:buNone/>
              <a:defRPr/>
            </a:pPr>
            <a:r>
              <a:rPr lang="en-US" sz="2400" smtClean="0"/>
              <a:t>    Generally, choice of the initial particle energy is based on either a continuous, discrete, or multigroup source spectrum.  </a:t>
            </a:r>
          </a:p>
          <a:p>
            <a:pPr>
              <a:lnSpc>
                <a:spcPct val="90000"/>
              </a:lnSpc>
              <a:defRPr/>
            </a:pPr>
            <a:r>
              <a:rPr lang="en-US" sz="2400" b="1" smtClean="0"/>
              <a:t>Continuous:</a:t>
            </a:r>
            <a:r>
              <a:rPr lang="en-US" sz="2400" smtClean="0"/>
              <a:t> Particular distribution must be dealt with in the usual ways – direct or rejection </a:t>
            </a:r>
          </a:p>
          <a:p>
            <a:pPr>
              <a:lnSpc>
                <a:spcPct val="90000"/>
              </a:lnSpc>
              <a:defRPr/>
            </a:pPr>
            <a:r>
              <a:rPr lang="en-US" sz="2400" b="1" smtClean="0"/>
              <a:t>Discrete:</a:t>
            </a:r>
            <a:r>
              <a:rPr lang="en-US" sz="2400" smtClean="0"/>
              <a:t> (common for </a:t>
            </a:r>
            <a:r>
              <a:rPr lang="en-US" sz="2400" smtClean="0">
                <a:latin typeface="Symbol" pitchFamily="18" charset="2"/>
              </a:rPr>
              <a:t>g</a:t>
            </a:r>
            <a:r>
              <a:rPr lang="en-US" sz="2400" smtClean="0"/>
              <a:t>) Particular particle energies coupled with the</a:t>
            </a:r>
            <a:r>
              <a:rPr lang="en-US" sz="2400" b="1" smtClean="0"/>
              <a:t> yields</a:t>
            </a:r>
            <a:r>
              <a:rPr lang="en-US" sz="2400" smtClean="0"/>
              <a:t> as </a:t>
            </a:r>
          </a:p>
          <a:p>
            <a:pPr>
              <a:lnSpc>
                <a:spcPct val="90000"/>
              </a:lnSpc>
              <a:defRPr/>
            </a:pPr>
            <a:r>
              <a:rPr lang="en-US" sz="2400" b="1" smtClean="0"/>
              <a:t>Multigroup:</a:t>
            </a:r>
            <a:r>
              <a:rPr lang="en-US" sz="2400" smtClean="0"/>
              <a:t> Group source is the integrated source over the group.  Therefore, the individual group source values are exactly analogous to discrete yields, so would be used as the     probabilities in a discrete distribution. </a:t>
            </a:r>
            <a:br>
              <a:rPr lang="en-US" sz="2400" smtClean="0"/>
            </a:br>
            <a:r>
              <a:rPr lang="en-US" sz="2400" smtClean="0"/>
              <a:t>  </a:t>
            </a:r>
            <a:br>
              <a:rPr lang="en-US" sz="2400" smtClean="0"/>
            </a:br>
            <a:r>
              <a:rPr lang="en-US" sz="2400" smtClean="0"/>
              <a:t>  </a:t>
            </a:r>
          </a:p>
          <a:p>
            <a:pPr>
              <a:lnSpc>
                <a:spcPct val="90000"/>
              </a:lnSpc>
              <a:defRPr/>
            </a:pPr>
            <a:endParaRPr lang="en-US" sz="2400" b="1" smtClean="0"/>
          </a:p>
          <a:p>
            <a:pPr>
              <a:lnSpc>
                <a:spcPct val="90000"/>
              </a:lnSpc>
              <a:defRPr/>
            </a:pPr>
            <a:endParaRPr lang="en-US" sz="2400" smtClean="0"/>
          </a:p>
        </p:txBody>
      </p:sp>
      <p:graphicFrame>
        <p:nvGraphicFramePr>
          <p:cNvPr id="13314" name="Object 2"/>
          <p:cNvGraphicFramePr>
            <a:graphicFrameLocks noChangeAspect="1"/>
          </p:cNvGraphicFramePr>
          <p:nvPr/>
        </p:nvGraphicFramePr>
        <p:xfrm>
          <a:off x="5292725" y="4800600"/>
          <a:ext cx="439738" cy="563563"/>
        </p:xfrm>
        <a:graphic>
          <a:graphicData uri="http://schemas.openxmlformats.org/presentationml/2006/ole">
            <mc:AlternateContent xmlns:mc="http://schemas.openxmlformats.org/markup-compatibility/2006">
              <mc:Choice xmlns:v="urn:schemas-microsoft-com:vml" Requires="v">
                <p:oleObj spid="_x0000_s13321" name="Equation" r:id="rId4" imgW="177480" imgH="228600" progId="Equation.3">
                  <p:embed/>
                </p:oleObj>
              </mc:Choice>
              <mc:Fallback>
                <p:oleObj name="Equation" r:id="rId4" imgW="17748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4800600"/>
                        <a:ext cx="439738"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5" name="Object 3"/>
          <p:cNvGraphicFramePr>
            <a:graphicFrameLocks noChangeAspect="1"/>
          </p:cNvGraphicFramePr>
          <p:nvPr/>
        </p:nvGraphicFramePr>
        <p:xfrm>
          <a:off x="4683125" y="3403600"/>
          <a:ext cx="439738" cy="563563"/>
        </p:xfrm>
        <a:graphic>
          <a:graphicData uri="http://schemas.openxmlformats.org/presentationml/2006/ole">
            <mc:AlternateContent xmlns:mc="http://schemas.openxmlformats.org/markup-compatibility/2006">
              <mc:Choice xmlns:v="urn:schemas-microsoft-com:vml" Requires="v">
                <p:oleObj spid="_x0000_s13322" name="Equation" r:id="rId6" imgW="177480" imgH="228600" progId="Equation.3">
                  <p:embed/>
                </p:oleObj>
              </mc:Choice>
              <mc:Fallback>
                <p:oleObj name="Equation" r:id="rId6" imgW="17748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25" y="3403600"/>
                        <a:ext cx="439738"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67C4632B-00B1-4167-B1B0-47D23A4BCED9}" type="slidenum">
              <a:rPr lang="en-US" altLang="en-US" sz="1400" smtClean="0"/>
              <a:pPr/>
              <a:t>2</a:t>
            </a:fld>
            <a:endParaRPr lang="en-US" altLang="en-US" sz="1400" smtClean="0"/>
          </a:p>
        </p:txBody>
      </p:sp>
      <p:sp>
        <p:nvSpPr>
          <p:cNvPr id="567298" name="Rectangle 2"/>
          <p:cNvSpPr>
            <a:spLocks noGrp="1" noChangeArrowheads="1"/>
          </p:cNvSpPr>
          <p:nvPr>
            <p:ph type="title"/>
          </p:nvPr>
        </p:nvSpPr>
        <p:spPr/>
        <p:txBody>
          <a:bodyPr/>
          <a:lstStyle/>
          <a:p>
            <a:pPr>
              <a:defRPr/>
            </a:pPr>
            <a:r>
              <a:rPr lang="en-US" smtClean="0"/>
              <a:t>Choosing from a multi-D pdf</a:t>
            </a:r>
          </a:p>
        </p:txBody>
      </p:sp>
      <p:sp>
        <p:nvSpPr>
          <p:cNvPr id="567299" name="Rectangle 3"/>
          <p:cNvSpPr>
            <a:spLocks noGrp="1" noChangeArrowheads="1"/>
          </p:cNvSpPr>
          <p:nvPr>
            <p:ph type="body" idx="1"/>
          </p:nvPr>
        </p:nvSpPr>
        <p:spPr>
          <a:xfrm>
            <a:off x="685800" y="1504950"/>
            <a:ext cx="7772400" cy="4851400"/>
          </a:xfrm>
        </p:spPr>
        <p:txBody>
          <a:bodyPr/>
          <a:lstStyle/>
          <a:p>
            <a:pPr marL="533400" indent="-533400">
              <a:defRPr/>
            </a:pPr>
            <a:r>
              <a:rPr lang="en-US" sz="2400" smtClean="0"/>
              <a:t>Starting with</a:t>
            </a:r>
          </a:p>
          <a:p>
            <a:pPr marL="533400" indent="-533400">
              <a:defRPr/>
            </a:pPr>
            <a:r>
              <a:rPr lang="en-US" sz="2400" smtClean="0"/>
              <a:t>Normalize to get:</a:t>
            </a:r>
          </a:p>
          <a:p>
            <a:pPr marL="533400" indent="-533400">
              <a:defRPr/>
            </a:pPr>
            <a:endParaRPr lang="en-US" sz="2400" smtClean="0"/>
          </a:p>
          <a:p>
            <a:pPr marL="533400" indent="-533400">
              <a:defRPr/>
            </a:pPr>
            <a:endParaRPr lang="en-US" sz="2400" smtClean="0"/>
          </a:p>
          <a:p>
            <a:pPr marL="533400" indent="-533400">
              <a:defRPr/>
            </a:pPr>
            <a:endParaRPr lang="en-US" sz="2400" smtClean="0"/>
          </a:p>
          <a:p>
            <a:pPr marL="533400" indent="-533400">
              <a:defRPr/>
            </a:pPr>
            <a:r>
              <a:rPr lang="en-US" sz="2400" smtClean="0"/>
              <a:t>Integrate y out to get pdf in x only:</a:t>
            </a:r>
          </a:p>
          <a:p>
            <a:pPr marL="533400" indent="-533400">
              <a:defRPr/>
            </a:pPr>
            <a:endParaRPr lang="en-US" sz="2400" smtClean="0"/>
          </a:p>
          <a:p>
            <a:pPr marL="533400" indent="-533400">
              <a:defRPr/>
            </a:pPr>
            <a:endParaRPr lang="en-US" sz="2400" smtClean="0"/>
          </a:p>
          <a:p>
            <a:pPr marL="533400" indent="-533400">
              <a:defRPr/>
            </a:pPr>
            <a:endParaRPr lang="en-US" sz="2400" smtClean="0"/>
          </a:p>
          <a:p>
            <a:pPr marL="533400" indent="-533400">
              <a:defRPr/>
            </a:pPr>
            <a:r>
              <a:rPr lang="en-US" sz="2400" smtClean="0"/>
              <a:t>Choose x from  </a:t>
            </a:r>
          </a:p>
          <a:p>
            <a:pPr marL="533400" indent="-533400">
              <a:defRPr/>
            </a:pPr>
            <a:r>
              <a:rPr lang="en-US" sz="2400" smtClean="0"/>
              <a:t>Choose y from</a:t>
            </a:r>
          </a:p>
        </p:txBody>
      </p:sp>
      <p:graphicFrame>
        <p:nvGraphicFramePr>
          <p:cNvPr id="1026" name="Object 2"/>
          <p:cNvGraphicFramePr>
            <a:graphicFrameLocks noChangeAspect="1"/>
          </p:cNvGraphicFramePr>
          <p:nvPr/>
        </p:nvGraphicFramePr>
        <p:xfrm>
          <a:off x="3186113" y="1449388"/>
          <a:ext cx="4808537" cy="527050"/>
        </p:xfrm>
        <a:graphic>
          <a:graphicData uri="http://schemas.openxmlformats.org/presentationml/2006/ole">
            <mc:AlternateContent xmlns:mc="http://schemas.openxmlformats.org/markup-compatibility/2006">
              <mc:Choice xmlns:v="urn:schemas-microsoft-com:vml" Requires="v">
                <p:oleObj spid="_x0000_s1039" name="Equation" r:id="rId4" imgW="1968480" imgH="215640" progId="Equation.3">
                  <p:embed/>
                </p:oleObj>
              </mc:Choice>
              <mc:Fallback>
                <p:oleObj name="Equation" r:id="rId4" imgW="1968480" imgH="215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6113" y="1449388"/>
                        <a:ext cx="4808537"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3"/>
          <p:cNvGraphicFramePr>
            <a:graphicFrameLocks noChangeAspect="1"/>
          </p:cNvGraphicFramePr>
          <p:nvPr/>
        </p:nvGraphicFramePr>
        <p:xfrm>
          <a:off x="3503613" y="2255838"/>
          <a:ext cx="3438525" cy="1460500"/>
        </p:xfrm>
        <a:graphic>
          <a:graphicData uri="http://schemas.openxmlformats.org/presentationml/2006/ole">
            <mc:AlternateContent xmlns:mc="http://schemas.openxmlformats.org/markup-compatibility/2006">
              <mc:Choice xmlns:v="urn:schemas-microsoft-com:vml" Requires="v">
                <p:oleObj spid="_x0000_s1040" name="Equation" r:id="rId6" imgW="1612800" imgH="685800" progId="Equation.3">
                  <p:embed/>
                </p:oleObj>
              </mc:Choice>
              <mc:Fallback>
                <p:oleObj name="Equation" r:id="rId6" imgW="1612800" imgH="685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3613" y="2255838"/>
                        <a:ext cx="3438525" cy="146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4"/>
          <p:cNvGraphicFramePr>
            <a:graphicFrameLocks noChangeAspect="1"/>
          </p:cNvGraphicFramePr>
          <p:nvPr/>
        </p:nvGraphicFramePr>
        <p:xfrm>
          <a:off x="3032125" y="4298950"/>
          <a:ext cx="2652713" cy="1055688"/>
        </p:xfrm>
        <a:graphic>
          <a:graphicData uri="http://schemas.openxmlformats.org/presentationml/2006/ole">
            <mc:AlternateContent xmlns:mc="http://schemas.openxmlformats.org/markup-compatibility/2006">
              <mc:Choice xmlns:v="urn:schemas-microsoft-com:vml" Requires="v">
                <p:oleObj spid="_x0000_s1041" name="Equation" r:id="rId8" imgW="1244520" imgH="495000" progId="Equation.3">
                  <p:embed/>
                </p:oleObj>
              </mc:Choice>
              <mc:Fallback>
                <p:oleObj name="Equation" r:id="rId8" imgW="1244520" imgH="4950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32125" y="4298950"/>
                        <a:ext cx="2652713"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3521075" y="5419725"/>
          <a:ext cx="812800" cy="514350"/>
        </p:xfrm>
        <a:graphic>
          <a:graphicData uri="http://schemas.openxmlformats.org/presentationml/2006/ole">
            <mc:AlternateContent xmlns:mc="http://schemas.openxmlformats.org/markup-compatibility/2006">
              <mc:Choice xmlns:v="urn:schemas-microsoft-com:vml" Requires="v">
                <p:oleObj spid="_x0000_s1042" name="Equation" r:id="rId10" imgW="380880" imgH="241200" progId="Equation.3">
                  <p:embed/>
                </p:oleObj>
              </mc:Choice>
              <mc:Fallback>
                <p:oleObj name="Equation" r:id="rId10" imgW="380880" imgH="2412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21075" y="5419725"/>
                        <a:ext cx="812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0" name="Object 6"/>
          <p:cNvGraphicFramePr>
            <a:graphicFrameLocks noChangeAspect="1"/>
          </p:cNvGraphicFramePr>
          <p:nvPr/>
        </p:nvGraphicFramePr>
        <p:xfrm>
          <a:off x="3433763" y="5937250"/>
          <a:ext cx="3171825" cy="487363"/>
        </p:xfrm>
        <a:graphic>
          <a:graphicData uri="http://schemas.openxmlformats.org/presentationml/2006/ole">
            <mc:AlternateContent xmlns:mc="http://schemas.openxmlformats.org/markup-compatibility/2006">
              <mc:Choice xmlns:v="urn:schemas-microsoft-com:vml" Requires="v">
                <p:oleObj spid="_x0000_s1043" name="Equation" r:id="rId12" imgW="1485720" imgH="228600" progId="Equation.3">
                  <p:embed/>
                </p:oleObj>
              </mc:Choice>
              <mc:Fallback>
                <p:oleObj name="Equation" r:id="rId12" imgW="1485720" imgH="2286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33763" y="5937250"/>
                        <a:ext cx="3171825"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2EAF6A17-4ECC-427C-BD6A-7B68AC744DA5}" type="slidenum">
              <a:rPr lang="en-US" altLang="en-US" sz="1400" smtClean="0"/>
              <a:pPr/>
              <a:t>20</a:t>
            </a:fld>
            <a:endParaRPr lang="en-US" altLang="en-US" sz="1400" smtClean="0"/>
          </a:p>
        </p:txBody>
      </p:sp>
      <p:sp>
        <p:nvSpPr>
          <p:cNvPr id="614402" name="Rectangle 2"/>
          <p:cNvSpPr>
            <a:spLocks noGrp="1" noChangeArrowheads="1"/>
          </p:cNvSpPr>
          <p:nvPr>
            <p:ph type="title"/>
          </p:nvPr>
        </p:nvSpPr>
        <p:spPr/>
        <p:txBody>
          <a:bodyPr/>
          <a:lstStyle/>
          <a:p>
            <a:pPr>
              <a:defRPr/>
            </a:pPr>
            <a:r>
              <a:rPr lang="en-US" dirty="0" smtClean="0"/>
              <a:t>Decision 4: Distance to next collision</a:t>
            </a:r>
          </a:p>
        </p:txBody>
      </p:sp>
      <p:sp>
        <p:nvSpPr>
          <p:cNvPr id="14344" name="Rectangle 3"/>
          <p:cNvSpPr>
            <a:spLocks noGrp="1" noChangeArrowheads="1"/>
          </p:cNvSpPr>
          <p:nvPr>
            <p:ph type="body" idx="1"/>
          </p:nvPr>
        </p:nvSpPr>
        <p:spPr>
          <a:xfrm>
            <a:off x="584200" y="1498600"/>
            <a:ext cx="7772400" cy="4114800"/>
          </a:xfrm>
        </p:spPr>
        <p:txBody>
          <a:bodyPr/>
          <a:lstStyle/>
          <a:p>
            <a:pPr>
              <a:lnSpc>
                <a:spcPct val="90000"/>
              </a:lnSpc>
            </a:pPr>
            <a:r>
              <a:rPr lang="en-US" altLang="en-US" sz="2400" smtClean="0">
                <a:effectLst/>
              </a:rPr>
              <a:t>For infinite material with       , the probability distribution for collision dx is:</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Therefore the PDF is: </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buFontTx/>
              <a:buNone/>
            </a:pPr>
            <a:r>
              <a:rPr lang="en-US" altLang="en-US" sz="2400" smtClean="0">
                <a:effectLst/>
              </a:rPr>
              <a:t>which is already normalized over the range   </a:t>
            </a:r>
          </a:p>
        </p:txBody>
      </p:sp>
      <p:graphicFrame>
        <p:nvGraphicFramePr>
          <p:cNvPr id="14338" name="Object 2"/>
          <p:cNvGraphicFramePr>
            <a:graphicFrameLocks noChangeAspect="1"/>
          </p:cNvGraphicFramePr>
          <p:nvPr/>
        </p:nvGraphicFramePr>
        <p:xfrm>
          <a:off x="4378325" y="1397000"/>
          <a:ext cx="439738" cy="563563"/>
        </p:xfrm>
        <a:graphic>
          <a:graphicData uri="http://schemas.openxmlformats.org/presentationml/2006/ole">
            <mc:AlternateContent xmlns:mc="http://schemas.openxmlformats.org/markup-compatibility/2006">
              <mc:Choice xmlns:v="urn:schemas-microsoft-com:vml" Requires="v">
                <p:oleObj spid="_x0000_s14349" name="Equation" r:id="rId4" imgW="177480" imgH="228600" progId="Equation.3">
                  <p:embed/>
                </p:oleObj>
              </mc:Choice>
              <mc:Fallback>
                <p:oleObj name="Equation" r:id="rId4" imgW="17748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8325" y="1397000"/>
                        <a:ext cx="439738"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3"/>
          <p:cNvGraphicFramePr>
            <a:graphicFrameLocks noChangeAspect="1"/>
          </p:cNvGraphicFramePr>
          <p:nvPr/>
        </p:nvGraphicFramePr>
        <p:xfrm>
          <a:off x="285750" y="2460625"/>
          <a:ext cx="8858250" cy="1816100"/>
        </p:xfrm>
        <a:graphic>
          <a:graphicData uri="http://schemas.openxmlformats.org/presentationml/2006/ole">
            <mc:AlternateContent xmlns:mc="http://schemas.openxmlformats.org/markup-compatibility/2006">
              <mc:Choice xmlns:v="urn:schemas-microsoft-com:vml" Requires="v">
                <p:oleObj spid="_x0000_s14350" name="Equation" r:id="rId6" imgW="3581280" imgH="736560" progId="Equation.3">
                  <p:embed/>
                </p:oleObj>
              </mc:Choice>
              <mc:Fallback>
                <p:oleObj name="Equation" r:id="rId6" imgW="3581280" imgH="73656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2460625"/>
                        <a:ext cx="8858250" cy="181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0" name="Object 4"/>
          <p:cNvGraphicFramePr>
            <a:graphicFrameLocks noChangeAspect="1"/>
          </p:cNvGraphicFramePr>
          <p:nvPr/>
        </p:nvGraphicFramePr>
        <p:xfrm>
          <a:off x="2882900" y="5165725"/>
          <a:ext cx="2136775" cy="595313"/>
        </p:xfrm>
        <a:graphic>
          <a:graphicData uri="http://schemas.openxmlformats.org/presentationml/2006/ole">
            <mc:AlternateContent xmlns:mc="http://schemas.openxmlformats.org/markup-compatibility/2006">
              <mc:Choice xmlns:v="urn:schemas-microsoft-com:vml" Requires="v">
                <p:oleObj spid="_x0000_s14351" name="Equation" r:id="rId8" imgW="863280" imgH="241200" progId="Equation.3">
                  <p:embed/>
                </p:oleObj>
              </mc:Choice>
              <mc:Fallback>
                <p:oleObj name="Equation" r:id="rId8" imgW="863280" imgH="2412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82900" y="5165725"/>
                        <a:ext cx="2136775"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5"/>
          <p:cNvGraphicFramePr>
            <a:graphicFrameLocks noChangeAspect="1"/>
          </p:cNvGraphicFramePr>
          <p:nvPr/>
        </p:nvGraphicFramePr>
        <p:xfrm>
          <a:off x="6540500" y="5729288"/>
          <a:ext cx="942975" cy="533400"/>
        </p:xfrm>
        <a:graphic>
          <a:graphicData uri="http://schemas.openxmlformats.org/presentationml/2006/ole">
            <mc:AlternateContent xmlns:mc="http://schemas.openxmlformats.org/markup-compatibility/2006">
              <mc:Choice xmlns:v="urn:schemas-microsoft-com:vml" Requires="v">
                <p:oleObj spid="_x0000_s14352" name="Equation" r:id="rId10" imgW="380880" imgH="215640" progId="Equation.3">
                  <p:embed/>
                </p:oleObj>
              </mc:Choice>
              <mc:Fallback>
                <p:oleObj name="Equation" r:id="rId10" imgW="380880" imgH="21564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40500" y="5729288"/>
                        <a:ext cx="9429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352ED7B5-7F1A-4A11-9EF8-FADF398F4A16}" type="slidenum">
              <a:rPr lang="en-US" altLang="en-US" sz="1400" smtClean="0"/>
              <a:pPr/>
              <a:t>21</a:t>
            </a:fld>
            <a:endParaRPr lang="en-US" altLang="en-US" sz="1400" smtClean="0"/>
          </a:p>
        </p:txBody>
      </p:sp>
      <p:sp>
        <p:nvSpPr>
          <p:cNvPr id="616450" name="Rectangle 2"/>
          <p:cNvSpPr>
            <a:spLocks noGrp="1" noChangeArrowheads="1"/>
          </p:cNvSpPr>
          <p:nvPr>
            <p:ph type="title"/>
          </p:nvPr>
        </p:nvSpPr>
        <p:spPr/>
        <p:txBody>
          <a:bodyPr/>
          <a:lstStyle/>
          <a:p>
            <a:pPr>
              <a:defRPr/>
            </a:pPr>
            <a:r>
              <a:rPr lang="en-US" smtClean="0"/>
              <a:t>Expected distance to collision (2)</a:t>
            </a:r>
          </a:p>
        </p:txBody>
      </p:sp>
      <p:sp>
        <p:nvSpPr>
          <p:cNvPr id="15368" name="Rectangle 3"/>
          <p:cNvSpPr>
            <a:spLocks noGrp="1" noChangeArrowheads="1"/>
          </p:cNvSpPr>
          <p:nvPr>
            <p:ph type="body" idx="1"/>
          </p:nvPr>
        </p:nvSpPr>
        <p:spPr>
          <a:xfrm>
            <a:off x="660400" y="1460500"/>
            <a:ext cx="7772400" cy="4114800"/>
          </a:xfrm>
        </p:spPr>
        <p:txBody>
          <a:bodyPr/>
          <a:lstStyle/>
          <a:p>
            <a:pPr>
              <a:lnSpc>
                <a:spcPct val="90000"/>
              </a:lnSpc>
            </a:pPr>
            <a:r>
              <a:rPr lang="en-US" altLang="en-US" sz="2400" smtClean="0">
                <a:effectLst/>
              </a:rPr>
              <a:t>The associated CDF is: </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which inverts to give us the formula: </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In terms of the optical path length,</a:t>
            </a:r>
          </a:p>
          <a:p>
            <a:pPr>
              <a:lnSpc>
                <a:spcPct val="90000"/>
              </a:lnSpc>
            </a:pPr>
            <a:endParaRPr lang="en-US" altLang="en-US" sz="2400" smtClean="0">
              <a:effectLst/>
            </a:endParaRPr>
          </a:p>
          <a:p>
            <a:pPr>
              <a:lnSpc>
                <a:spcPct val="90000"/>
              </a:lnSpc>
              <a:buFontTx/>
              <a:buNone/>
            </a:pPr>
            <a:r>
              <a:rPr lang="en-US" altLang="en-US" sz="2400" smtClean="0">
                <a:effectLst/>
              </a:rPr>
              <a:t>    we can use:  </a:t>
            </a:r>
          </a:p>
        </p:txBody>
      </p:sp>
      <p:graphicFrame>
        <p:nvGraphicFramePr>
          <p:cNvPr id="15362" name="Object 2"/>
          <p:cNvGraphicFramePr>
            <a:graphicFrameLocks noChangeAspect="1"/>
          </p:cNvGraphicFramePr>
          <p:nvPr/>
        </p:nvGraphicFramePr>
        <p:xfrm>
          <a:off x="2805113" y="2019300"/>
          <a:ext cx="2293937" cy="563563"/>
        </p:xfrm>
        <a:graphic>
          <a:graphicData uri="http://schemas.openxmlformats.org/presentationml/2006/ole">
            <mc:AlternateContent xmlns:mc="http://schemas.openxmlformats.org/markup-compatibility/2006">
              <mc:Choice xmlns:v="urn:schemas-microsoft-com:vml" Requires="v">
                <p:oleObj spid="_x0000_s15373" name="Equation" r:id="rId4" imgW="927000" imgH="228600" progId="Equation.3">
                  <p:embed/>
                </p:oleObj>
              </mc:Choice>
              <mc:Fallback>
                <p:oleObj name="Equation" r:id="rId4" imgW="9270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5113" y="2019300"/>
                        <a:ext cx="2293937"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3"/>
          <p:cNvGraphicFramePr>
            <a:graphicFrameLocks noChangeAspect="1"/>
          </p:cNvGraphicFramePr>
          <p:nvPr/>
        </p:nvGraphicFramePr>
        <p:xfrm>
          <a:off x="2867025" y="3179763"/>
          <a:ext cx="2168525" cy="1063625"/>
        </p:xfrm>
        <a:graphic>
          <a:graphicData uri="http://schemas.openxmlformats.org/presentationml/2006/ole">
            <mc:AlternateContent xmlns:mc="http://schemas.openxmlformats.org/markup-compatibility/2006">
              <mc:Choice xmlns:v="urn:schemas-microsoft-com:vml" Requires="v">
                <p:oleObj spid="_x0000_s15374" name="Equation" r:id="rId6" imgW="876240" imgH="431640" progId="Equation.3">
                  <p:embed/>
                </p:oleObj>
              </mc:Choice>
              <mc:Fallback>
                <p:oleObj name="Equation" r:id="rId6" imgW="876240" imgH="431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7025" y="3179763"/>
                        <a:ext cx="2168525"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4" name="Object 4"/>
          <p:cNvGraphicFramePr>
            <a:graphicFrameLocks noChangeAspect="1"/>
          </p:cNvGraphicFramePr>
          <p:nvPr/>
        </p:nvGraphicFramePr>
        <p:xfrm>
          <a:off x="5868988" y="4178300"/>
          <a:ext cx="1193800" cy="563563"/>
        </p:xfrm>
        <a:graphic>
          <a:graphicData uri="http://schemas.openxmlformats.org/presentationml/2006/ole">
            <mc:AlternateContent xmlns:mc="http://schemas.openxmlformats.org/markup-compatibility/2006">
              <mc:Choice xmlns:v="urn:schemas-microsoft-com:vml" Requires="v">
                <p:oleObj spid="_x0000_s15375" name="Equation" r:id="rId8" imgW="482400" imgH="228600" progId="Equation.3">
                  <p:embed/>
                </p:oleObj>
              </mc:Choice>
              <mc:Fallback>
                <p:oleObj name="Equation" r:id="rId8" imgW="482400" imgH="228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8988" y="4178300"/>
                        <a:ext cx="119380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2384425" y="5680075"/>
          <a:ext cx="4556125" cy="531813"/>
        </p:xfrm>
        <a:graphic>
          <a:graphicData uri="http://schemas.openxmlformats.org/presentationml/2006/ole">
            <mc:AlternateContent xmlns:mc="http://schemas.openxmlformats.org/markup-compatibility/2006">
              <mc:Choice xmlns:v="urn:schemas-microsoft-com:vml" Requires="v">
                <p:oleObj spid="_x0000_s15376" name="Equation" r:id="rId10" imgW="1841400" imgH="215640" progId="Equation.3">
                  <p:embed/>
                </p:oleObj>
              </mc:Choice>
              <mc:Fallback>
                <p:oleObj name="Equation" r:id="rId10" imgW="1841400" imgH="21564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84425" y="5680075"/>
                        <a:ext cx="4556125"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06450EAF-CAE6-459F-B2CA-7105C0A76441}" type="slidenum">
              <a:rPr lang="en-US" altLang="en-US" sz="1400" smtClean="0"/>
              <a:pPr/>
              <a:t>22</a:t>
            </a:fld>
            <a:endParaRPr lang="en-US" altLang="en-US" sz="1400" smtClean="0"/>
          </a:p>
        </p:txBody>
      </p:sp>
      <p:sp>
        <p:nvSpPr>
          <p:cNvPr id="616450" name="Rectangle 2"/>
          <p:cNvSpPr>
            <a:spLocks noGrp="1" noChangeArrowheads="1"/>
          </p:cNvSpPr>
          <p:nvPr>
            <p:ph type="title"/>
          </p:nvPr>
        </p:nvSpPr>
        <p:spPr/>
        <p:txBody>
          <a:bodyPr/>
          <a:lstStyle/>
          <a:p>
            <a:pPr>
              <a:defRPr/>
            </a:pPr>
            <a:r>
              <a:rPr lang="en-US" dirty="0" smtClean="0"/>
              <a:t>Expected distance to collision (3)</a:t>
            </a:r>
          </a:p>
        </p:txBody>
      </p:sp>
      <p:sp>
        <p:nvSpPr>
          <p:cNvPr id="16389" name="Rectangle 3"/>
          <p:cNvSpPr>
            <a:spLocks noGrp="1" noChangeArrowheads="1"/>
          </p:cNvSpPr>
          <p:nvPr>
            <p:ph type="body" idx="1"/>
          </p:nvPr>
        </p:nvSpPr>
        <p:spPr>
          <a:xfrm>
            <a:off x="660400" y="1460500"/>
            <a:ext cx="7772400" cy="4114800"/>
          </a:xfrm>
        </p:spPr>
        <p:txBody>
          <a:bodyPr/>
          <a:lstStyle/>
          <a:p>
            <a:pPr>
              <a:lnSpc>
                <a:spcPct val="90000"/>
              </a:lnSpc>
            </a:pPr>
            <a:r>
              <a:rPr lang="en-US" altLang="en-US" sz="2400" smtClean="0">
                <a:effectLst/>
              </a:rPr>
              <a:t>Translating mean free path to actual distance is just governed by the relationship:</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Applied by translating the distance to the closest boundary in to a number of mean free paths that is “spent” to get there (if there is enough) or else you “buy” a fraction of the distance to the boundary</a:t>
            </a:r>
          </a:p>
        </p:txBody>
      </p:sp>
      <p:graphicFrame>
        <p:nvGraphicFramePr>
          <p:cNvPr id="16386" name="Object 2"/>
          <p:cNvGraphicFramePr>
            <a:graphicFrameLocks noChangeAspect="1"/>
          </p:cNvGraphicFramePr>
          <p:nvPr/>
        </p:nvGraphicFramePr>
        <p:xfrm>
          <a:off x="1568450" y="2211388"/>
          <a:ext cx="1539875" cy="1628775"/>
        </p:xfrm>
        <a:graphic>
          <a:graphicData uri="http://schemas.openxmlformats.org/presentationml/2006/ole">
            <mc:AlternateContent xmlns:mc="http://schemas.openxmlformats.org/markup-compatibility/2006">
              <mc:Choice xmlns:v="urn:schemas-microsoft-com:vml" Requires="v">
                <p:oleObj spid="_x0000_s16391" name="Equation" r:id="rId4" imgW="622080" imgH="660240" progId="Equation.DSMT4">
                  <p:embed/>
                </p:oleObj>
              </mc:Choice>
              <mc:Fallback>
                <p:oleObj name="Equation" r:id="rId4" imgW="622080" imgH="66024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8450" y="2211388"/>
                        <a:ext cx="1539875" cy="162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AF3379C-1379-4D59-8F84-A6C68E5DD0B0}" type="slidenum">
              <a:rPr lang="en-US" altLang="en-US" sz="1400" smtClean="0"/>
              <a:pPr/>
              <a:t>23</a:t>
            </a:fld>
            <a:endParaRPr lang="en-US" altLang="en-US" sz="1400" smtClean="0"/>
          </a:p>
        </p:txBody>
      </p:sp>
      <p:sp>
        <p:nvSpPr>
          <p:cNvPr id="616450" name="Rectangle 2"/>
          <p:cNvSpPr>
            <a:spLocks noGrp="1" noChangeArrowheads="1"/>
          </p:cNvSpPr>
          <p:nvPr>
            <p:ph type="title"/>
          </p:nvPr>
        </p:nvSpPr>
        <p:spPr/>
        <p:txBody>
          <a:bodyPr/>
          <a:lstStyle/>
          <a:p>
            <a:pPr>
              <a:defRPr/>
            </a:pPr>
            <a:r>
              <a:rPr lang="en-US" dirty="0" smtClean="0"/>
              <a:t>Expected distance to collision (4)</a:t>
            </a:r>
          </a:p>
        </p:txBody>
      </p:sp>
      <p:pic>
        <p:nvPicPr>
          <p:cNvPr id="317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 y="1617663"/>
            <a:ext cx="8667750" cy="547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2FFDA8BC-6E51-46DC-A249-068F1F8FA6D1}" type="slidenum">
              <a:rPr lang="en-US" altLang="en-US" sz="1400" smtClean="0"/>
              <a:pPr/>
              <a:t>24</a:t>
            </a:fld>
            <a:endParaRPr lang="en-US" altLang="en-US" sz="1400" smtClean="0"/>
          </a:p>
        </p:txBody>
      </p:sp>
      <p:sp>
        <p:nvSpPr>
          <p:cNvPr id="618498" name="Rectangle 2"/>
          <p:cNvSpPr>
            <a:spLocks noGrp="1" noChangeArrowheads="1"/>
          </p:cNvSpPr>
          <p:nvPr>
            <p:ph type="title"/>
          </p:nvPr>
        </p:nvSpPr>
        <p:spPr/>
        <p:txBody>
          <a:bodyPr/>
          <a:lstStyle/>
          <a:p>
            <a:pPr>
              <a:defRPr/>
            </a:pPr>
            <a:r>
              <a:rPr lang="en-US" smtClean="0"/>
              <a:t>Decision 5: Type of collision</a:t>
            </a:r>
          </a:p>
        </p:txBody>
      </p:sp>
      <p:sp>
        <p:nvSpPr>
          <p:cNvPr id="17414" name="Rectangle 3"/>
          <p:cNvSpPr>
            <a:spLocks noGrp="1" noChangeArrowheads="1"/>
          </p:cNvSpPr>
          <p:nvPr>
            <p:ph type="body" idx="1"/>
          </p:nvPr>
        </p:nvSpPr>
        <p:spPr>
          <a:xfrm>
            <a:off x="533400" y="1371600"/>
            <a:ext cx="7772400" cy="4114800"/>
          </a:xfrm>
        </p:spPr>
        <p:txBody>
          <a:bodyPr/>
          <a:lstStyle/>
          <a:p>
            <a:pPr>
              <a:lnSpc>
                <a:spcPct val="90000"/>
              </a:lnSpc>
            </a:pPr>
            <a:r>
              <a:rPr lang="en-US" altLang="en-US" sz="2400" smtClean="0">
                <a:effectLst/>
              </a:rPr>
              <a:t>Once a collision is known to have occurred, the choice of reaction type is based on the reaction macroscopic cross sections:</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This gives us probabilities of: </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We make the choice between reaction types by using these probabilities as a discrete distribution. </a:t>
            </a:r>
            <a:br>
              <a:rPr lang="en-US" altLang="en-US" sz="2400" smtClean="0">
                <a:effectLst/>
              </a:rPr>
            </a:br>
            <a:r>
              <a:rPr lang="en-US" altLang="en-US" sz="2400" smtClean="0">
                <a:effectLst/>
              </a:rPr>
              <a:t>  </a:t>
            </a:r>
            <a:br>
              <a:rPr lang="en-US" altLang="en-US" sz="2400" smtClean="0">
                <a:effectLst/>
              </a:rPr>
            </a:br>
            <a:endParaRPr lang="en-US" altLang="en-US" sz="2400" smtClean="0">
              <a:effectLst/>
            </a:endParaRPr>
          </a:p>
        </p:txBody>
      </p:sp>
      <p:graphicFrame>
        <p:nvGraphicFramePr>
          <p:cNvPr id="17410" name="Object 2"/>
          <p:cNvGraphicFramePr>
            <a:graphicFrameLocks noChangeAspect="1"/>
          </p:cNvGraphicFramePr>
          <p:nvPr/>
        </p:nvGraphicFramePr>
        <p:xfrm>
          <a:off x="1725613" y="2549525"/>
          <a:ext cx="4681537" cy="595313"/>
        </p:xfrm>
        <a:graphic>
          <a:graphicData uri="http://schemas.openxmlformats.org/presentationml/2006/ole">
            <mc:AlternateContent xmlns:mc="http://schemas.openxmlformats.org/markup-compatibility/2006">
              <mc:Choice xmlns:v="urn:schemas-microsoft-com:vml" Requires="v">
                <p:oleObj spid="_x0000_s17417" name="Equation" r:id="rId4" imgW="1892160" imgH="241200" progId="Equation.3">
                  <p:embed/>
                </p:oleObj>
              </mc:Choice>
              <mc:Fallback>
                <p:oleObj name="Equation" r:id="rId4" imgW="1892160" imgH="241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5613" y="2549525"/>
                        <a:ext cx="4681537"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3"/>
          <p:cNvGraphicFramePr>
            <a:graphicFrameLocks noChangeAspect="1"/>
          </p:cNvGraphicFramePr>
          <p:nvPr/>
        </p:nvGraphicFramePr>
        <p:xfrm>
          <a:off x="922338" y="4024313"/>
          <a:ext cx="6315075" cy="1127125"/>
        </p:xfrm>
        <a:graphic>
          <a:graphicData uri="http://schemas.openxmlformats.org/presentationml/2006/ole">
            <mc:AlternateContent xmlns:mc="http://schemas.openxmlformats.org/markup-compatibility/2006">
              <mc:Choice xmlns:v="urn:schemas-microsoft-com:vml" Requires="v">
                <p:oleObj spid="_x0000_s17418" name="Equation" r:id="rId6" imgW="2552400" imgH="457200" progId="Equation.3">
                  <p:embed/>
                </p:oleObj>
              </mc:Choice>
              <mc:Fallback>
                <p:oleObj name="Equation" r:id="rId6" imgW="2552400" imgH="457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2338" y="4024313"/>
                        <a:ext cx="6315075"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299D1331-AD80-4287-AC78-5E1998478CA0}" type="slidenum">
              <a:rPr lang="en-US" altLang="en-US" sz="1400" smtClean="0"/>
              <a:pPr/>
              <a:t>25</a:t>
            </a:fld>
            <a:endParaRPr lang="en-US" altLang="en-US" sz="1400" smtClean="0"/>
          </a:p>
        </p:txBody>
      </p:sp>
      <p:sp>
        <p:nvSpPr>
          <p:cNvPr id="620546" name="Rectangle 2"/>
          <p:cNvSpPr>
            <a:spLocks noGrp="1" noChangeArrowheads="1"/>
          </p:cNvSpPr>
          <p:nvPr>
            <p:ph type="title"/>
          </p:nvPr>
        </p:nvSpPr>
        <p:spPr>
          <a:xfrm>
            <a:off x="1714500" y="279400"/>
            <a:ext cx="7429500" cy="1143000"/>
          </a:xfrm>
        </p:spPr>
        <p:txBody>
          <a:bodyPr/>
          <a:lstStyle/>
          <a:p>
            <a:pPr>
              <a:defRPr/>
            </a:pPr>
            <a:r>
              <a:rPr lang="en-US" smtClean="0"/>
              <a:t>Decision 6: Outcome of Scattering Event</a:t>
            </a:r>
          </a:p>
        </p:txBody>
      </p:sp>
      <p:sp>
        <p:nvSpPr>
          <p:cNvPr id="18441" name="Rectangle 3"/>
          <p:cNvSpPr>
            <a:spLocks noGrp="1" noChangeArrowheads="1"/>
          </p:cNvSpPr>
          <p:nvPr>
            <p:ph type="body" idx="1"/>
          </p:nvPr>
        </p:nvSpPr>
        <p:spPr>
          <a:xfrm>
            <a:off x="469900" y="1371600"/>
            <a:ext cx="7772400" cy="4114800"/>
          </a:xfrm>
        </p:spPr>
        <p:txBody>
          <a:bodyPr/>
          <a:lstStyle/>
          <a:p>
            <a:pPr>
              <a:lnSpc>
                <a:spcPct val="90000"/>
              </a:lnSpc>
            </a:pPr>
            <a:r>
              <a:rPr lang="en-US" altLang="en-US" sz="2400" smtClean="0">
                <a:effectLst/>
              </a:rPr>
              <a:t>The outcome of a scattering event by a particle with initial energy E is given by the multi-dimensional distribution:</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buFontTx/>
              <a:buNone/>
            </a:pPr>
            <a:r>
              <a:rPr lang="en-US" altLang="en-US" sz="2400" smtClean="0">
                <a:effectLst/>
              </a:rPr>
              <a:t>    where M = material and the primed variables are associated with the particle after the collision. </a:t>
            </a:r>
          </a:p>
          <a:p>
            <a:pPr>
              <a:lnSpc>
                <a:spcPct val="90000"/>
              </a:lnSpc>
            </a:pPr>
            <a:r>
              <a:rPr lang="en-US" altLang="en-US" sz="2400" smtClean="0">
                <a:effectLst/>
              </a:rPr>
              <a:t>Sample         using:</a:t>
            </a:r>
          </a:p>
          <a:p>
            <a:pPr>
              <a:lnSpc>
                <a:spcPct val="90000"/>
              </a:lnSpc>
            </a:pPr>
            <a:endParaRPr lang="en-US" altLang="en-US" sz="2400" smtClean="0">
              <a:effectLst/>
            </a:endParaRPr>
          </a:p>
          <a:p>
            <a:pPr>
              <a:lnSpc>
                <a:spcPct val="90000"/>
              </a:lnSpc>
            </a:pPr>
            <a:endParaRPr lang="en-US" altLang="en-US" sz="2400" smtClean="0">
              <a:effectLst/>
            </a:endParaRPr>
          </a:p>
          <a:p>
            <a:pPr>
              <a:lnSpc>
                <a:spcPct val="90000"/>
              </a:lnSpc>
            </a:pPr>
            <a:r>
              <a:rPr lang="en-US" altLang="en-US" sz="2400" smtClean="0">
                <a:effectLst/>
              </a:rPr>
              <a:t>Sample         using:</a:t>
            </a:r>
          </a:p>
        </p:txBody>
      </p:sp>
      <p:graphicFrame>
        <p:nvGraphicFramePr>
          <p:cNvPr id="18434" name="Object 2"/>
          <p:cNvGraphicFramePr>
            <a:graphicFrameLocks noChangeAspect="1"/>
          </p:cNvGraphicFramePr>
          <p:nvPr/>
        </p:nvGraphicFramePr>
        <p:xfrm>
          <a:off x="1892300" y="2408238"/>
          <a:ext cx="4806950" cy="625475"/>
        </p:xfrm>
        <a:graphic>
          <a:graphicData uri="http://schemas.openxmlformats.org/presentationml/2006/ole">
            <mc:AlternateContent xmlns:mc="http://schemas.openxmlformats.org/markup-compatibility/2006">
              <mc:Choice xmlns:v="urn:schemas-microsoft-com:vml" Requires="v">
                <p:oleObj spid="_x0000_s18447" name="Equation" r:id="rId4" imgW="1942920" imgH="253800" progId="Equation.3">
                  <p:embed/>
                </p:oleObj>
              </mc:Choice>
              <mc:Fallback>
                <p:oleObj name="Equation" r:id="rId4" imgW="1942920" imgH="253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2300" y="2408238"/>
                        <a:ext cx="4806950"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5" name="Object 3"/>
          <p:cNvGraphicFramePr>
            <a:graphicFrameLocks noChangeAspect="1"/>
          </p:cNvGraphicFramePr>
          <p:nvPr/>
        </p:nvGraphicFramePr>
        <p:xfrm>
          <a:off x="2154238" y="3913188"/>
          <a:ext cx="471487" cy="561975"/>
        </p:xfrm>
        <a:graphic>
          <a:graphicData uri="http://schemas.openxmlformats.org/presentationml/2006/ole">
            <mc:AlternateContent xmlns:mc="http://schemas.openxmlformats.org/markup-compatibility/2006">
              <mc:Choice xmlns:v="urn:schemas-microsoft-com:vml" Requires="v">
                <p:oleObj spid="_x0000_s18448" name="Equation" r:id="rId6" imgW="190440" imgH="228600" progId="Equation.3">
                  <p:embed/>
                </p:oleObj>
              </mc:Choice>
              <mc:Fallback>
                <p:oleObj name="Equation" r:id="rId6" imgW="19044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4238" y="3913188"/>
                        <a:ext cx="471487"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6" name="Object 4"/>
          <p:cNvGraphicFramePr>
            <a:graphicFrameLocks noChangeAspect="1"/>
          </p:cNvGraphicFramePr>
          <p:nvPr/>
        </p:nvGraphicFramePr>
        <p:xfrm>
          <a:off x="2586038" y="4159250"/>
          <a:ext cx="4587875" cy="1187450"/>
        </p:xfrm>
        <a:graphic>
          <a:graphicData uri="http://schemas.openxmlformats.org/presentationml/2006/ole">
            <mc:AlternateContent xmlns:mc="http://schemas.openxmlformats.org/markup-compatibility/2006">
              <mc:Choice xmlns:v="urn:schemas-microsoft-com:vml" Requires="v">
                <p:oleObj spid="_x0000_s18449" name="Equation" r:id="rId8" imgW="1854000" imgH="482400" progId="Equation.3">
                  <p:embed/>
                </p:oleObj>
              </mc:Choice>
              <mc:Fallback>
                <p:oleObj name="Equation" r:id="rId8" imgW="1854000" imgH="4824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86038" y="4159250"/>
                        <a:ext cx="4587875"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5"/>
          <p:cNvGraphicFramePr>
            <a:graphicFrameLocks noChangeAspect="1"/>
          </p:cNvGraphicFramePr>
          <p:nvPr/>
        </p:nvGraphicFramePr>
        <p:xfrm>
          <a:off x="2116138" y="5133975"/>
          <a:ext cx="471487" cy="404813"/>
        </p:xfrm>
        <a:graphic>
          <a:graphicData uri="http://schemas.openxmlformats.org/presentationml/2006/ole">
            <mc:AlternateContent xmlns:mc="http://schemas.openxmlformats.org/markup-compatibility/2006">
              <mc:Choice xmlns:v="urn:schemas-microsoft-com:vml" Requires="v">
                <p:oleObj spid="_x0000_s18450" name="Equation" r:id="rId10" imgW="190440" imgH="164880" progId="Equation.3">
                  <p:embed/>
                </p:oleObj>
              </mc:Choice>
              <mc:Fallback>
                <p:oleObj name="Equation" r:id="rId10" imgW="190440" imgH="16488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16138" y="5133975"/>
                        <a:ext cx="471487"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6"/>
          <p:cNvGraphicFramePr>
            <a:graphicFrameLocks noChangeAspect="1"/>
          </p:cNvGraphicFramePr>
          <p:nvPr/>
        </p:nvGraphicFramePr>
        <p:xfrm>
          <a:off x="2178050" y="5738813"/>
          <a:ext cx="3803650" cy="593725"/>
        </p:xfrm>
        <a:graphic>
          <a:graphicData uri="http://schemas.openxmlformats.org/presentationml/2006/ole">
            <mc:AlternateContent xmlns:mc="http://schemas.openxmlformats.org/markup-compatibility/2006">
              <mc:Choice xmlns:v="urn:schemas-microsoft-com:vml" Requires="v">
                <p:oleObj spid="_x0000_s18451" name="Equation" r:id="rId12" imgW="1536480" imgH="241200" progId="Equation.3">
                  <p:embed/>
                </p:oleObj>
              </mc:Choice>
              <mc:Fallback>
                <p:oleObj name="Equation" r:id="rId12" imgW="1536480" imgH="2412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78050" y="5738813"/>
                        <a:ext cx="3803650" cy="59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0B8064DD-0B17-4958-85F9-7EAC642DB3F7}" type="slidenum">
              <a:rPr lang="en-US" altLang="en-US" sz="1400" smtClean="0"/>
              <a:pPr/>
              <a:t>26</a:t>
            </a:fld>
            <a:endParaRPr lang="en-US" altLang="en-US" sz="1400" smtClean="0"/>
          </a:p>
        </p:txBody>
      </p:sp>
      <p:sp>
        <p:nvSpPr>
          <p:cNvPr id="622594" name="Rectangle 2"/>
          <p:cNvSpPr>
            <a:spLocks noGrp="1" noChangeArrowheads="1"/>
          </p:cNvSpPr>
          <p:nvPr>
            <p:ph type="title"/>
          </p:nvPr>
        </p:nvSpPr>
        <p:spPr>
          <a:xfrm>
            <a:off x="1714500" y="279400"/>
            <a:ext cx="7429500" cy="1143000"/>
          </a:xfrm>
        </p:spPr>
        <p:txBody>
          <a:bodyPr/>
          <a:lstStyle/>
          <a:p>
            <a:pPr>
              <a:defRPr/>
            </a:pPr>
            <a:r>
              <a:rPr lang="en-US" smtClean="0"/>
              <a:t>Outcome of Scattering Event (2)</a:t>
            </a:r>
          </a:p>
        </p:txBody>
      </p:sp>
      <p:sp>
        <p:nvSpPr>
          <p:cNvPr id="19461" name="Rectangle 3"/>
          <p:cNvSpPr>
            <a:spLocks noGrp="1" noChangeArrowheads="1"/>
          </p:cNvSpPr>
          <p:nvPr>
            <p:ph type="body" idx="1"/>
          </p:nvPr>
        </p:nvSpPr>
        <p:spPr>
          <a:xfrm>
            <a:off x="469900" y="1371600"/>
            <a:ext cx="7772400" cy="4114800"/>
          </a:xfrm>
        </p:spPr>
        <p:txBody>
          <a:bodyPr/>
          <a:lstStyle/>
          <a:p>
            <a:r>
              <a:rPr lang="en-US" altLang="en-US" sz="2400" smtClean="0">
                <a:effectLst/>
              </a:rPr>
              <a:t>For some elastic scattering events (and inelastic scattering from known nuclear levels) there is a unique relationship between the scattering deflection angle and fractional energy loss.  This would reduce this last problem to just a problem of finding new energy OR deflection angle. </a:t>
            </a:r>
          </a:p>
          <a:p>
            <a:r>
              <a:rPr lang="en-US" altLang="en-US" sz="2400" smtClean="0">
                <a:effectLst/>
              </a:rPr>
              <a:t>For </a:t>
            </a:r>
            <a:r>
              <a:rPr lang="en-US" altLang="en-US" sz="2400" b="1" smtClean="0">
                <a:effectLst/>
              </a:rPr>
              <a:t>multigroup,</a:t>
            </a:r>
            <a:r>
              <a:rPr lang="en-US" altLang="en-US" sz="2400" smtClean="0">
                <a:effectLst/>
              </a:rPr>
              <a:t> the angular dependence of the group-to-group scattering is represented by a Legendre expansion in deflection angle OR by equal-probability ranges</a:t>
            </a:r>
          </a:p>
        </p:txBody>
      </p:sp>
      <p:graphicFrame>
        <p:nvGraphicFramePr>
          <p:cNvPr id="19458" name="Object 2"/>
          <p:cNvGraphicFramePr>
            <a:graphicFrameLocks noChangeAspect="1"/>
          </p:cNvGraphicFramePr>
          <p:nvPr/>
        </p:nvGraphicFramePr>
        <p:xfrm>
          <a:off x="3475038" y="4725988"/>
          <a:ext cx="471487" cy="561975"/>
        </p:xfrm>
        <a:graphic>
          <a:graphicData uri="http://schemas.openxmlformats.org/presentationml/2006/ole">
            <mc:AlternateContent xmlns:mc="http://schemas.openxmlformats.org/markup-compatibility/2006">
              <mc:Choice xmlns:v="urn:schemas-microsoft-com:vml" Requires="v">
                <p:oleObj spid="_x0000_s19463" name="Equation" r:id="rId4" imgW="190440" imgH="228600" progId="Equation.3">
                  <p:embed/>
                </p:oleObj>
              </mc:Choice>
              <mc:Fallback>
                <p:oleObj name="Equation" r:id="rId4" imgW="19044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5038" y="4725988"/>
                        <a:ext cx="471487"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C3FD571F-94D5-41CA-9C8E-7AB2CF3E05BC}" type="slidenum">
              <a:rPr lang="en-US" altLang="en-US" sz="1400" smtClean="0"/>
              <a:pPr/>
              <a:t>27</a:t>
            </a:fld>
            <a:endParaRPr lang="en-US" altLang="en-US" sz="1400" smtClean="0"/>
          </a:p>
        </p:txBody>
      </p:sp>
      <p:sp>
        <p:nvSpPr>
          <p:cNvPr id="628738" name="Rectangle 2"/>
          <p:cNvSpPr>
            <a:spLocks noGrp="1" noChangeArrowheads="1"/>
          </p:cNvSpPr>
          <p:nvPr>
            <p:ph type="title"/>
          </p:nvPr>
        </p:nvSpPr>
        <p:spPr/>
        <p:txBody>
          <a:bodyPr/>
          <a:lstStyle/>
          <a:p>
            <a:pPr>
              <a:defRPr/>
            </a:pPr>
            <a:r>
              <a:rPr lang="en-US" smtClean="0"/>
              <a:t>Flux estimation	</a:t>
            </a:r>
          </a:p>
        </p:txBody>
      </p:sp>
      <p:sp>
        <p:nvSpPr>
          <p:cNvPr id="628739" name="Rectangle 3"/>
          <p:cNvSpPr>
            <a:spLocks noGrp="1" noChangeArrowheads="1"/>
          </p:cNvSpPr>
          <p:nvPr>
            <p:ph type="body" idx="1"/>
          </p:nvPr>
        </p:nvSpPr>
        <p:spPr>
          <a:xfrm>
            <a:off x="558800" y="1333500"/>
            <a:ext cx="7772400" cy="4914900"/>
          </a:xfrm>
        </p:spPr>
        <p:txBody>
          <a:bodyPr/>
          <a:lstStyle/>
          <a:p>
            <a:pPr marL="609600" indent="-609600">
              <a:defRPr/>
            </a:pPr>
            <a:r>
              <a:rPr lang="en-US" dirty="0" smtClean="0"/>
              <a:t>Basic question: Why do we want to know the group flux in a cell?</a:t>
            </a:r>
          </a:p>
          <a:p>
            <a:pPr marL="1009650" lvl="1" indent="-609600">
              <a:defRPr/>
            </a:pPr>
            <a:r>
              <a:rPr lang="en-US" sz="2000" dirty="0" smtClean="0"/>
              <a:t>Only reason: So that we can later turn it into some measurable (reaction rate, power distribution, dose)</a:t>
            </a:r>
          </a:p>
          <a:p>
            <a:pPr marL="1009650" lvl="1" indent="-609600">
              <a:defRPr/>
            </a:pPr>
            <a:r>
              <a:rPr lang="en-US" sz="2000" dirty="0" smtClean="0"/>
              <a:t>Monte Carlo (rather perversely) is rather better at getting the reactions rates THEMSELVES</a:t>
            </a:r>
          </a:p>
          <a:p>
            <a:pPr marL="609600" indent="-609600">
              <a:defRPr/>
            </a:pPr>
            <a:endParaRPr lang="en-US" dirty="0" smtClean="0"/>
          </a:p>
          <a:p>
            <a:pPr marL="609600" indent="-609600">
              <a:defRPr/>
            </a:pPr>
            <a:r>
              <a:rPr lang="en-US" dirty="0" smtClean="0"/>
              <a:t>Two ways to get it:</a:t>
            </a:r>
          </a:p>
          <a:p>
            <a:pPr marL="1009650" lvl="1" indent="-609600">
              <a:defRPr/>
            </a:pPr>
            <a:r>
              <a:rPr lang="en-US" sz="2000" dirty="0" smtClean="0"/>
              <a:t>After Monte Carlo gives you an incremental contribution to a reaction rate, back out the incremental flux that would have caused it and add it to a running total</a:t>
            </a:r>
          </a:p>
          <a:p>
            <a:pPr marL="1009650" lvl="1" indent="-609600">
              <a:defRPr/>
            </a:pPr>
            <a:r>
              <a:rPr lang="en-US" sz="2000" dirty="0" smtClean="0"/>
              <a:t>Use an alternative flux definition to get flux directly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A35A195-9498-4CFF-923B-E7ADA210B375}" type="slidenum">
              <a:rPr lang="en-US" altLang="en-US" sz="1400" smtClean="0"/>
              <a:pPr/>
              <a:t>28</a:t>
            </a:fld>
            <a:endParaRPr lang="en-US" altLang="en-US" sz="1400" smtClean="0"/>
          </a:p>
        </p:txBody>
      </p:sp>
      <p:sp>
        <p:nvSpPr>
          <p:cNvPr id="630786" name="Rectangle 2"/>
          <p:cNvSpPr>
            <a:spLocks noGrp="1" noChangeArrowheads="1"/>
          </p:cNvSpPr>
          <p:nvPr>
            <p:ph type="title"/>
          </p:nvPr>
        </p:nvSpPr>
        <p:spPr/>
        <p:txBody>
          <a:bodyPr/>
          <a:lstStyle/>
          <a:p>
            <a:pPr>
              <a:defRPr/>
            </a:pPr>
            <a:r>
              <a:rPr lang="en-US" smtClean="0"/>
              <a:t>Flux estimation	 (2)</a:t>
            </a:r>
          </a:p>
        </p:txBody>
      </p:sp>
      <p:sp>
        <p:nvSpPr>
          <p:cNvPr id="630787" name="Rectangle 3"/>
          <p:cNvSpPr>
            <a:spLocks noGrp="1" noChangeArrowheads="1"/>
          </p:cNvSpPr>
          <p:nvPr>
            <p:ph type="body" idx="1"/>
          </p:nvPr>
        </p:nvSpPr>
        <p:spPr>
          <a:xfrm>
            <a:off x="558800" y="1270000"/>
            <a:ext cx="8255000" cy="5308600"/>
          </a:xfrm>
        </p:spPr>
        <p:txBody>
          <a:bodyPr/>
          <a:lstStyle/>
          <a:p>
            <a:pPr marL="609600" indent="-609600">
              <a:defRPr/>
            </a:pPr>
            <a:r>
              <a:rPr lang="en-US" smtClean="0"/>
              <a:t>The first way to score flux is to add an incremental contribution every time there IS a collision in cell in by energy group (g):</a:t>
            </a:r>
          </a:p>
          <a:p>
            <a:pPr marL="609600" indent="-609600">
              <a:defRPr/>
            </a:pPr>
            <a:endParaRPr lang="en-US" smtClean="0"/>
          </a:p>
          <a:p>
            <a:pPr marL="609600" indent="-609600">
              <a:defRPr/>
            </a:pPr>
            <a:endParaRPr lang="en-US" smtClean="0"/>
          </a:p>
          <a:p>
            <a:pPr marL="609600" indent="-609600">
              <a:defRPr/>
            </a:pPr>
            <a:r>
              <a:rPr lang="en-US" smtClean="0"/>
              <a:t>then a collision contributes an “incremental” RR addition of 1 and an incremental flux addition of:</a:t>
            </a:r>
          </a:p>
          <a:p>
            <a:pPr marL="609600" indent="-609600">
              <a:defRPr/>
            </a:pPr>
            <a:endParaRPr lang="en-US" smtClean="0"/>
          </a:p>
          <a:p>
            <a:pPr marL="609600" indent="-609600">
              <a:defRPr/>
            </a:pPr>
            <a:endParaRPr lang="en-US" smtClean="0"/>
          </a:p>
          <a:p>
            <a:pPr marL="609600" indent="-609600">
              <a:defRPr/>
            </a:pPr>
            <a:r>
              <a:rPr lang="en-US" smtClean="0"/>
              <a:t>This is referred to as a “collision estimator”</a:t>
            </a:r>
          </a:p>
          <a:p>
            <a:pPr marL="990600" lvl="1" indent="-533400">
              <a:buFontTx/>
              <a:buNone/>
              <a:defRPr/>
            </a:pPr>
            <a:endParaRPr lang="en-US" smtClean="0"/>
          </a:p>
        </p:txBody>
      </p:sp>
      <p:graphicFrame>
        <p:nvGraphicFramePr>
          <p:cNvPr id="20482" name="Object 2"/>
          <p:cNvGraphicFramePr>
            <a:graphicFrameLocks noChangeAspect="1"/>
          </p:cNvGraphicFramePr>
          <p:nvPr/>
        </p:nvGraphicFramePr>
        <p:xfrm>
          <a:off x="2852738" y="2922588"/>
          <a:ext cx="3498850" cy="509587"/>
        </p:xfrm>
        <a:graphic>
          <a:graphicData uri="http://schemas.openxmlformats.org/presentationml/2006/ole">
            <mc:AlternateContent xmlns:mc="http://schemas.openxmlformats.org/markup-compatibility/2006">
              <mc:Choice xmlns:v="urn:schemas-microsoft-com:vml" Requires="v">
                <p:oleObj spid="_x0000_s20490" name="Equation" r:id="rId4" imgW="1663560" imgH="241200" progId="Equation.3">
                  <p:embed/>
                </p:oleObj>
              </mc:Choice>
              <mc:Fallback>
                <p:oleObj name="Equation" r:id="rId4" imgW="1663560" imgH="241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2738" y="2922588"/>
                        <a:ext cx="349885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3" name="Object 3"/>
          <p:cNvGraphicFramePr>
            <a:graphicFrameLocks noChangeAspect="1"/>
          </p:cNvGraphicFramePr>
          <p:nvPr/>
        </p:nvGraphicFramePr>
        <p:xfrm>
          <a:off x="2635250" y="4994275"/>
          <a:ext cx="4086225" cy="992188"/>
        </p:xfrm>
        <a:graphic>
          <a:graphicData uri="http://schemas.openxmlformats.org/presentationml/2006/ole">
            <mc:AlternateContent xmlns:mc="http://schemas.openxmlformats.org/markup-compatibility/2006">
              <mc:Choice xmlns:v="urn:schemas-microsoft-com:vml" Requires="v">
                <p:oleObj spid="_x0000_s20491" name="Equation" r:id="rId6" imgW="1942920" imgH="469800" progId="Equation.3">
                  <p:embed/>
                </p:oleObj>
              </mc:Choice>
              <mc:Fallback>
                <p:oleObj name="Equation" r:id="rId6" imgW="1942920" imgH="469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35250" y="4994275"/>
                        <a:ext cx="4086225"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84F385CD-320D-4F0B-9F6F-67A806D48310}" type="slidenum">
              <a:rPr lang="en-US" altLang="en-US" sz="1400" smtClean="0"/>
              <a:pPr/>
              <a:t>29</a:t>
            </a:fld>
            <a:endParaRPr lang="en-US" altLang="en-US" sz="1400" smtClean="0"/>
          </a:p>
        </p:txBody>
      </p:sp>
      <p:sp>
        <p:nvSpPr>
          <p:cNvPr id="632834" name="Rectangle 2"/>
          <p:cNvSpPr>
            <a:spLocks noGrp="1" noChangeArrowheads="1"/>
          </p:cNvSpPr>
          <p:nvPr>
            <p:ph type="title"/>
          </p:nvPr>
        </p:nvSpPr>
        <p:spPr/>
        <p:txBody>
          <a:bodyPr/>
          <a:lstStyle/>
          <a:p>
            <a:pPr>
              <a:defRPr/>
            </a:pPr>
            <a:r>
              <a:rPr lang="en-US" smtClean="0"/>
              <a:t>Flux estimation	 (3)</a:t>
            </a:r>
          </a:p>
        </p:txBody>
      </p:sp>
      <p:sp>
        <p:nvSpPr>
          <p:cNvPr id="632835" name="Rectangle 3"/>
          <p:cNvSpPr>
            <a:spLocks noGrp="1" noChangeArrowheads="1"/>
          </p:cNvSpPr>
          <p:nvPr>
            <p:ph type="body" sz="half" idx="1"/>
          </p:nvPr>
        </p:nvSpPr>
        <p:spPr>
          <a:xfrm>
            <a:off x="647700" y="1346200"/>
            <a:ext cx="8039100" cy="4114800"/>
          </a:xfrm>
        </p:spPr>
        <p:txBody>
          <a:bodyPr/>
          <a:lstStyle/>
          <a:p>
            <a:pPr marL="609600" indent="-609600">
              <a:defRPr/>
            </a:pPr>
            <a:r>
              <a:rPr lang="en-US" sz="2400" smtClean="0"/>
              <a:t>Variation on this them is to score on particular TYPES of reactions and then score an amount depending on that REACTION’s cross section</a:t>
            </a:r>
          </a:p>
          <a:p>
            <a:pPr marL="609600" indent="-609600">
              <a:defRPr/>
            </a:pPr>
            <a:r>
              <a:rPr lang="en-US" sz="2400" smtClean="0"/>
              <a:t>Most common is an ABSORPTION estimator, which on each absorption event scores:</a:t>
            </a:r>
          </a:p>
          <a:p>
            <a:pPr marL="609600" indent="-609600">
              <a:defRPr/>
            </a:pPr>
            <a:endParaRPr lang="en-US" sz="2400" smtClean="0"/>
          </a:p>
          <a:p>
            <a:pPr marL="609600" indent="-609600">
              <a:defRPr/>
            </a:pPr>
            <a:endParaRPr lang="en-US" sz="2400" smtClean="0"/>
          </a:p>
          <a:p>
            <a:pPr marL="609600" indent="-609600">
              <a:defRPr/>
            </a:pPr>
            <a:endParaRPr lang="en-US" sz="2400" smtClean="0"/>
          </a:p>
          <a:p>
            <a:pPr marL="609600" indent="-609600">
              <a:defRPr/>
            </a:pPr>
            <a:r>
              <a:rPr lang="en-US" sz="2400" smtClean="0"/>
              <a:t>Another way to score flux is to go back to the basic definition of total macroscopic cross section:</a:t>
            </a:r>
          </a:p>
          <a:p>
            <a:pPr marL="609600" indent="-609600">
              <a:defRPr/>
            </a:pPr>
            <a:endParaRPr lang="en-US" sz="2400" smtClean="0"/>
          </a:p>
          <a:p>
            <a:pPr marL="609600" indent="-609600">
              <a:defRPr/>
            </a:pPr>
            <a:endParaRPr lang="en-US" sz="2400" smtClean="0"/>
          </a:p>
          <a:p>
            <a:pPr marL="609600" indent="-609600">
              <a:defRPr/>
            </a:pPr>
            <a:endParaRPr lang="en-US" sz="2400" smtClean="0"/>
          </a:p>
          <a:p>
            <a:pPr marL="609600" indent="-609600">
              <a:defRPr/>
            </a:pPr>
            <a:endParaRPr lang="en-US" sz="2400" smtClean="0"/>
          </a:p>
          <a:p>
            <a:pPr marL="990600" lvl="1" indent="-533400">
              <a:buFontTx/>
              <a:buNone/>
              <a:defRPr/>
            </a:pPr>
            <a:endParaRPr lang="en-US" sz="2000" smtClean="0"/>
          </a:p>
        </p:txBody>
      </p:sp>
      <p:graphicFrame>
        <p:nvGraphicFramePr>
          <p:cNvPr id="21506" name="Object 2"/>
          <p:cNvGraphicFramePr>
            <a:graphicFrameLocks noChangeAspect="1"/>
          </p:cNvGraphicFramePr>
          <p:nvPr/>
        </p:nvGraphicFramePr>
        <p:xfrm>
          <a:off x="2316163" y="3406775"/>
          <a:ext cx="4167187" cy="992188"/>
        </p:xfrm>
        <a:graphic>
          <a:graphicData uri="http://schemas.openxmlformats.org/presentationml/2006/ole">
            <mc:AlternateContent xmlns:mc="http://schemas.openxmlformats.org/markup-compatibility/2006">
              <mc:Choice xmlns:v="urn:schemas-microsoft-com:vml" Requires="v">
                <p:oleObj spid="_x0000_s21513" name="Equation" r:id="rId4" imgW="1981080" imgH="469800" progId="Equation.3">
                  <p:embed/>
                </p:oleObj>
              </mc:Choice>
              <mc:Fallback>
                <p:oleObj name="Equation" r:id="rId4" imgW="1981080" imgH="469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163" y="3406775"/>
                        <a:ext cx="4167187"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07" name="Object 3"/>
          <p:cNvGraphicFramePr>
            <a:graphicFrameLocks noGrp="1" noChangeAspect="1"/>
          </p:cNvGraphicFramePr>
          <p:nvPr>
            <p:ph sz="half" idx="2"/>
            <p:extLst>
              <p:ext uri="{D42A27DB-BD31-4B8C-83A1-F6EECF244321}">
                <p14:modId xmlns:p14="http://schemas.microsoft.com/office/powerpoint/2010/main" val="88739613"/>
              </p:ext>
            </p:extLst>
          </p:nvPr>
        </p:nvGraphicFramePr>
        <p:xfrm>
          <a:off x="2279650" y="5583238"/>
          <a:ext cx="4549775" cy="758825"/>
        </p:xfrm>
        <a:graphic>
          <a:graphicData uri="http://schemas.openxmlformats.org/presentationml/2006/ole">
            <mc:AlternateContent xmlns:mc="http://schemas.openxmlformats.org/markup-compatibility/2006">
              <mc:Choice xmlns:v="urn:schemas-microsoft-com:vml" Requires="v">
                <p:oleObj spid="_x0000_s21514" name="Equation" r:id="rId6" imgW="2514600" imgH="419040" progId="Equation.DSMT4">
                  <p:embed/>
                </p:oleObj>
              </mc:Choice>
              <mc:Fallback>
                <p:oleObj name="Equation" r:id="rId6" imgW="2514600" imgH="419040" progId="Equation.DSMT4">
                  <p:embed/>
                  <p:pic>
                    <p:nvPicPr>
                      <p:cNvPr id="0" name="Object 3"/>
                      <p:cNvPicPr>
                        <a:picLocks noChangeAspect="1" noChangeArrowheads="1"/>
                      </p:cNvPicPr>
                      <p:nvPr/>
                    </p:nvPicPr>
                    <p:blipFill>
                      <a:blip r:embed="rId7"/>
                      <a:srcRect/>
                      <a:stretch>
                        <a:fillRect/>
                      </a:stretch>
                    </p:blipFill>
                    <p:spPr bwMode="auto">
                      <a:xfrm>
                        <a:off x="2279650" y="5583238"/>
                        <a:ext cx="4549775"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A698735-59F4-4173-BE4D-C23B40FA5CA1}" type="slidenum">
              <a:rPr lang="en-US" altLang="en-US" sz="1400" smtClean="0"/>
              <a:pPr/>
              <a:t>3</a:t>
            </a:fld>
            <a:endParaRPr lang="en-US" altLang="en-US" sz="1400" smtClean="0"/>
          </a:p>
        </p:txBody>
      </p:sp>
      <p:sp>
        <p:nvSpPr>
          <p:cNvPr id="579586" name="Rectangle 2"/>
          <p:cNvSpPr>
            <a:spLocks noGrp="1" noChangeArrowheads="1"/>
          </p:cNvSpPr>
          <p:nvPr>
            <p:ph type="title"/>
          </p:nvPr>
        </p:nvSpPr>
        <p:spPr/>
        <p:txBody>
          <a:bodyPr/>
          <a:lstStyle/>
          <a:p>
            <a:pPr>
              <a:defRPr/>
            </a:pPr>
            <a:r>
              <a:rPr lang="en-US" smtClean="0"/>
              <a:t>Examples of interest to transport</a:t>
            </a:r>
          </a:p>
        </p:txBody>
      </p:sp>
      <p:sp>
        <p:nvSpPr>
          <p:cNvPr id="579587" name="Rectangle 3"/>
          <p:cNvSpPr>
            <a:spLocks noGrp="1" noChangeArrowheads="1"/>
          </p:cNvSpPr>
          <p:nvPr>
            <p:ph type="body" idx="1"/>
          </p:nvPr>
        </p:nvSpPr>
        <p:spPr>
          <a:xfrm>
            <a:off x="622300" y="1727200"/>
            <a:ext cx="7772400" cy="4114800"/>
          </a:xfrm>
        </p:spPr>
        <p:txBody>
          <a:bodyPr/>
          <a:lstStyle/>
          <a:p>
            <a:pPr>
              <a:defRPr/>
            </a:pPr>
            <a:r>
              <a:rPr lang="en-US" smtClean="0"/>
              <a:t>To keep the material real, here are some details about how the decisions are made for outcomes of neutral particle tranport “events”</a:t>
            </a:r>
          </a:p>
          <a:p>
            <a:pPr>
              <a:defRPr/>
            </a:pPr>
            <a:r>
              <a:rPr lang="en-US" smtClean="0"/>
              <a:t>As you will see, all of the tools are used: discrete, direct, rejection, probability mixing</a:t>
            </a:r>
          </a:p>
          <a:p>
            <a:pPr>
              <a:defRPr/>
            </a:pPr>
            <a:r>
              <a:rPr lang="en-US" smtClean="0"/>
              <a:t>We will go over these in class as time permits, but you should study them (i.e., likely examples that will show up on the test!)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A88D9EC-EACD-4AD0-B04C-E3ABEFA676C4}" type="slidenum">
              <a:rPr lang="en-US" altLang="en-US" sz="1400" smtClean="0"/>
              <a:pPr/>
              <a:t>30</a:t>
            </a:fld>
            <a:endParaRPr lang="en-US" altLang="en-US" sz="1400" smtClean="0"/>
          </a:p>
        </p:txBody>
      </p:sp>
      <p:sp>
        <p:nvSpPr>
          <p:cNvPr id="634882" name="Rectangle 2"/>
          <p:cNvSpPr>
            <a:spLocks noGrp="1" noChangeArrowheads="1"/>
          </p:cNvSpPr>
          <p:nvPr>
            <p:ph type="title"/>
          </p:nvPr>
        </p:nvSpPr>
        <p:spPr/>
        <p:txBody>
          <a:bodyPr/>
          <a:lstStyle/>
          <a:p>
            <a:pPr>
              <a:defRPr/>
            </a:pPr>
            <a:r>
              <a:rPr lang="en-US" dirty="0" smtClean="0"/>
              <a:t>Flux estimation	 (4)</a:t>
            </a:r>
          </a:p>
        </p:txBody>
      </p:sp>
      <p:sp>
        <p:nvSpPr>
          <p:cNvPr id="634883" name="Rectangle 3"/>
          <p:cNvSpPr>
            <a:spLocks noGrp="1" noChangeArrowheads="1"/>
          </p:cNvSpPr>
          <p:nvPr>
            <p:ph type="body" sz="half" idx="1"/>
          </p:nvPr>
        </p:nvSpPr>
        <p:spPr>
          <a:xfrm>
            <a:off x="635000" y="1346200"/>
            <a:ext cx="8064500" cy="5511800"/>
          </a:xfrm>
        </p:spPr>
        <p:txBody>
          <a:bodyPr/>
          <a:lstStyle/>
          <a:p>
            <a:pPr marL="609600" indent="-609600">
              <a:defRPr/>
            </a:pPr>
            <a:r>
              <a:rPr lang="en-US" sz="2400" dirty="0" smtClean="0"/>
              <a:t>Substituting this into the reaction rate equation gives us</a:t>
            </a:r>
            <a:r>
              <a:rPr lang="en-US" sz="2400" dirty="0" smtClean="0"/>
              <a:t>:</a:t>
            </a:r>
          </a:p>
          <a:p>
            <a:pPr marL="609600" indent="-609600">
              <a:defRPr/>
            </a:pPr>
            <a:endParaRPr lang="en-US" sz="2400" dirty="0" smtClean="0"/>
          </a:p>
          <a:p>
            <a:pPr marL="609600" indent="-609600">
              <a:defRPr/>
            </a:pPr>
            <a:endParaRPr lang="en-US" sz="2400" dirty="0" smtClean="0"/>
          </a:p>
          <a:p>
            <a:pPr marL="609600" indent="-609600">
              <a:defRPr/>
            </a:pPr>
            <a:endParaRPr lang="en-US" sz="2400" dirty="0" smtClean="0"/>
          </a:p>
          <a:p>
            <a:pPr marL="609600" indent="-609600">
              <a:defRPr/>
            </a:pPr>
            <a:endParaRPr lang="en-US" sz="2400" dirty="0" smtClean="0"/>
          </a:p>
          <a:p>
            <a:pPr marL="609600" indent="-609600">
              <a:defRPr/>
            </a:pPr>
            <a:endParaRPr lang="en-US" sz="2400" dirty="0" smtClean="0"/>
          </a:p>
          <a:p>
            <a:pPr marL="609600" indent="-609600">
              <a:defRPr/>
            </a:pPr>
            <a:endParaRPr lang="en-US" sz="2400" dirty="0" smtClean="0"/>
          </a:p>
          <a:p>
            <a:pPr marL="609600" indent="-609600">
              <a:defRPr/>
            </a:pPr>
            <a:r>
              <a:rPr lang="en-US" sz="2400" dirty="0" smtClean="0"/>
              <a:t>This </a:t>
            </a:r>
            <a:r>
              <a:rPr lang="en-US" sz="2400" dirty="0" smtClean="0"/>
              <a:t>is a “track length estimator”</a:t>
            </a:r>
          </a:p>
          <a:p>
            <a:pPr marL="609600" indent="-609600">
              <a:defRPr/>
            </a:pPr>
            <a:r>
              <a:rPr lang="en-US" sz="2400" dirty="0" smtClean="0"/>
              <a:t>Notice that the number of reactions has CANCELLED.</a:t>
            </a:r>
          </a:p>
          <a:p>
            <a:pPr marL="990600" lvl="1" indent="-533400">
              <a:defRPr/>
            </a:pPr>
            <a:r>
              <a:rPr lang="en-US" sz="2000" dirty="0" smtClean="0"/>
              <a:t>This estimator not only does NOT depend on an actual reaction occurring, but can even be used in a VACUUM</a:t>
            </a:r>
          </a:p>
        </p:txBody>
      </p:sp>
      <p:graphicFrame>
        <p:nvGraphicFramePr>
          <p:cNvPr id="22530" name="Object 2"/>
          <p:cNvGraphicFramePr>
            <a:graphicFrameLocks noChangeAspect="1"/>
          </p:cNvGraphicFramePr>
          <p:nvPr>
            <p:extLst>
              <p:ext uri="{D42A27DB-BD31-4B8C-83A1-F6EECF244321}">
                <p14:modId xmlns:p14="http://schemas.microsoft.com/office/powerpoint/2010/main" val="1697002613"/>
              </p:ext>
            </p:extLst>
          </p:nvPr>
        </p:nvGraphicFramePr>
        <p:xfrm>
          <a:off x="792163" y="3605213"/>
          <a:ext cx="7716837" cy="912812"/>
        </p:xfrm>
        <a:graphic>
          <a:graphicData uri="http://schemas.openxmlformats.org/presentationml/2006/ole">
            <mc:AlternateContent xmlns:mc="http://schemas.openxmlformats.org/markup-compatibility/2006">
              <mc:Choice xmlns:v="urn:schemas-microsoft-com:vml" Requires="v">
                <p:oleObj spid="_x0000_s22538" name="Equation" r:id="rId4" imgW="3670200" imgH="431640" progId="Equation.3">
                  <p:embed/>
                </p:oleObj>
              </mc:Choice>
              <mc:Fallback>
                <p:oleObj name="Equation" r:id="rId4" imgW="3670200" imgH="431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163" y="3605213"/>
                        <a:ext cx="7716837"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842413796"/>
              </p:ext>
            </p:extLst>
          </p:nvPr>
        </p:nvGraphicFramePr>
        <p:xfrm>
          <a:off x="2106613" y="2160588"/>
          <a:ext cx="4406900" cy="1046162"/>
        </p:xfrm>
        <a:graphic>
          <a:graphicData uri="http://schemas.openxmlformats.org/presentationml/2006/ole">
            <mc:AlternateContent xmlns:mc="http://schemas.openxmlformats.org/markup-compatibility/2006">
              <mc:Choice xmlns:v="urn:schemas-microsoft-com:vml" Requires="v">
                <p:oleObj spid="_x0000_s22539" name="Equation" r:id="rId6" imgW="2095200" imgH="495000" progId="Equation.DSMT4">
                  <p:embed/>
                </p:oleObj>
              </mc:Choice>
              <mc:Fallback>
                <p:oleObj name="Equation" r:id="rId6" imgW="2095200" imgH="495000" progId="Equation.DSMT4">
                  <p:embed/>
                  <p:pic>
                    <p:nvPicPr>
                      <p:cNvPr id="0" name="Object 3"/>
                      <p:cNvPicPr>
                        <a:picLocks noChangeAspect="1" noChangeArrowheads="1"/>
                      </p:cNvPicPr>
                      <p:nvPr/>
                    </p:nvPicPr>
                    <p:blipFill>
                      <a:blip r:embed="rId7"/>
                      <a:srcRect/>
                      <a:stretch>
                        <a:fillRect/>
                      </a:stretch>
                    </p:blipFill>
                    <p:spPr bwMode="auto">
                      <a:xfrm>
                        <a:off x="2106613" y="2160588"/>
                        <a:ext cx="4406900"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034C1E8B-8BA7-4A5C-8AB9-746DC2855936}" type="slidenum">
              <a:rPr lang="en-US" altLang="en-US" sz="1400" smtClean="0"/>
              <a:pPr/>
              <a:t>31</a:t>
            </a:fld>
            <a:endParaRPr lang="en-US" altLang="en-US" sz="1400" smtClean="0"/>
          </a:p>
        </p:txBody>
      </p:sp>
      <p:sp>
        <p:nvSpPr>
          <p:cNvPr id="636930" name="Rectangle 2"/>
          <p:cNvSpPr>
            <a:spLocks noGrp="1" noChangeArrowheads="1"/>
          </p:cNvSpPr>
          <p:nvPr>
            <p:ph type="title"/>
          </p:nvPr>
        </p:nvSpPr>
        <p:spPr/>
        <p:txBody>
          <a:bodyPr/>
          <a:lstStyle/>
          <a:p>
            <a:pPr>
              <a:defRPr/>
            </a:pPr>
            <a:r>
              <a:rPr lang="en-US" smtClean="0"/>
              <a:t>Flux estimation	 (5)</a:t>
            </a:r>
          </a:p>
        </p:txBody>
      </p:sp>
      <p:sp>
        <p:nvSpPr>
          <p:cNvPr id="636931" name="Rectangle 3"/>
          <p:cNvSpPr>
            <a:spLocks noGrp="1" noChangeArrowheads="1"/>
          </p:cNvSpPr>
          <p:nvPr>
            <p:ph type="body" sz="half" idx="1"/>
          </p:nvPr>
        </p:nvSpPr>
        <p:spPr>
          <a:xfrm>
            <a:off x="635000" y="1346200"/>
            <a:ext cx="8064500" cy="5511800"/>
          </a:xfrm>
        </p:spPr>
        <p:txBody>
          <a:bodyPr/>
          <a:lstStyle/>
          <a:p>
            <a:pPr marL="609600" indent="-609600">
              <a:defRPr/>
            </a:pPr>
            <a:r>
              <a:rPr lang="en-US" sz="2400" dirty="0" smtClean="0"/>
              <a:t>When to use which?  General rules of thumb: </a:t>
            </a:r>
          </a:p>
          <a:p>
            <a:pPr marL="990600" lvl="1" indent="-533400">
              <a:defRPr/>
            </a:pPr>
            <a:r>
              <a:rPr lang="en-US" sz="2000" dirty="0" smtClean="0"/>
              <a:t>Track length estimator in thin regions</a:t>
            </a:r>
          </a:p>
          <a:p>
            <a:pPr marL="990600" lvl="1" indent="-533400">
              <a:defRPr/>
            </a:pPr>
            <a:r>
              <a:rPr lang="en-US" sz="2000" dirty="0" smtClean="0"/>
              <a:t>Collision estimator in high collision regions (especially scattering) regions</a:t>
            </a:r>
          </a:p>
          <a:p>
            <a:pPr marL="990600" lvl="1" indent="-533400">
              <a:defRPr/>
            </a:pPr>
            <a:r>
              <a:rPr lang="en-US" sz="2000" dirty="0" smtClean="0"/>
              <a:t>Absorption estimator in high absorption regions</a:t>
            </a:r>
          </a:p>
          <a:p>
            <a:pPr marL="609600" indent="-609600">
              <a:defRPr/>
            </a:pPr>
            <a:r>
              <a:rPr lang="en-US" sz="2400" dirty="0" smtClean="0"/>
              <a:t>Examples.  Which estimator is most efficient for a:</a:t>
            </a:r>
          </a:p>
          <a:p>
            <a:pPr marL="990600" lvl="1" indent="-533400">
              <a:defRPr/>
            </a:pPr>
            <a:r>
              <a:rPr lang="en-US" sz="2000" dirty="0" smtClean="0"/>
              <a:t>Thin foils </a:t>
            </a:r>
          </a:p>
          <a:p>
            <a:pPr marL="990600" lvl="1" indent="-533400">
              <a:defRPr/>
            </a:pPr>
            <a:r>
              <a:rPr lang="en-US" sz="2000" dirty="0" smtClean="0"/>
              <a:t>Thick control rod (and thermal neutrons)</a:t>
            </a:r>
          </a:p>
          <a:p>
            <a:pPr marL="990600" lvl="1" indent="-533400">
              <a:defRPr/>
            </a:pPr>
            <a:r>
              <a:rPr lang="en-US" sz="2000" dirty="0" smtClean="0"/>
              <a:t>Diffusive low-absorber (e.g., D2O, graphite)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206C692-E508-466A-8569-674EB1C74E68}" type="slidenum">
              <a:rPr lang="en-US" altLang="en-US" sz="1400" smtClean="0"/>
              <a:pPr/>
              <a:t>32</a:t>
            </a:fld>
            <a:endParaRPr lang="en-US" altLang="en-US" sz="1400" smtClean="0"/>
          </a:p>
        </p:txBody>
      </p:sp>
      <p:sp>
        <p:nvSpPr>
          <p:cNvPr id="636930" name="Rectangle 2"/>
          <p:cNvSpPr>
            <a:spLocks noGrp="1" noChangeArrowheads="1"/>
          </p:cNvSpPr>
          <p:nvPr>
            <p:ph type="title"/>
          </p:nvPr>
        </p:nvSpPr>
        <p:spPr/>
        <p:txBody>
          <a:bodyPr/>
          <a:lstStyle/>
          <a:p>
            <a:pPr>
              <a:defRPr/>
            </a:pPr>
            <a:r>
              <a:rPr lang="en-US" dirty="0" smtClean="0"/>
              <a:t>Homework</a:t>
            </a:r>
          </a:p>
        </p:txBody>
      </p:sp>
      <p:pic>
        <p:nvPicPr>
          <p:cNvPr id="348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88" y="1508125"/>
            <a:ext cx="71342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75" y="3295650"/>
            <a:ext cx="695325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ECE4962-F321-48D7-8071-3EA24DFC0E2F}" type="slidenum">
              <a:rPr lang="en-US" altLang="en-US" sz="1400" smtClean="0"/>
              <a:pPr/>
              <a:t>33</a:t>
            </a:fld>
            <a:endParaRPr lang="en-US" altLang="en-US" sz="1400" smtClean="0"/>
          </a:p>
        </p:txBody>
      </p:sp>
      <p:sp>
        <p:nvSpPr>
          <p:cNvPr id="636930" name="Rectangle 2"/>
          <p:cNvSpPr>
            <a:spLocks noGrp="1" noChangeArrowheads="1"/>
          </p:cNvSpPr>
          <p:nvPr>
            <p:ph type="title"/>
          </p:nvPr>
        </p:nvSpPr>
        <p:spPr/>
        <p:txBody>
          <a:bodyPr/>
          <a:lstStyle/>
          <a:p>
            <a:pPr>
              <a:defRPr/>
            </a:pPr>
            <a:r>
              <a:rPr lang="en-US" dirty="0" smtClean="0"/>
              <a:t>Homework</a:t>
            </a:r>
          </a:p>
        </p:txBody>
      </p:sp>
      <p:pic>
        <p:nvPicPr>
          <p:cNvPr id="358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88" y="1912938"/>
            <a:ext cx="721042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EFE7F1A-360F-4002-9A36-BDE350485897}" type="slidenum">
              <a:rPr lang="en-US" altLang="en-US" sz="1400" smtClean="0"/>
              <a:pPr/>
              <a:t>4</a:t>
            </a:fld>
            <a:endParaRPr lang="en-US" altLang="en-US" sz="1400" smtClean="0"/>
          </a:p>
        </p:txBody>
      </p:sp>
      <p:sp>
        <p:nvSpPr>
          <p:cNvPr id="581634" name="Rectangle 2"/>
          <p:cNvSpPr>
            <a:spLocks noGrp="1" noChangeArrowheads="1"/>
          </p:cNvSpPr>
          <p:nvPr>
            <p:ph type="title"/>
          </p:nvPr>
        </p:nvSpPr>
        <p:spPr/>
        <p:txBody>
          <a:bodyPr/>
          <a:lstStyle/>
          <a:p>
            <a:pPr>
              <a:defRPr/>
            </a:pPr>
            <a:r>
              <a:rPr lang="en-US" sz="2800" smtClean="0"/>
              <a:t>Examples from transport “events”</a:t>
            </a:r>
          </a:p>
        </p:txBody>
      </p:sp>
      <p:sp>
        <p:nvSpPr>
          <p:cNvPr id="581635" name="Rectangle 3"/>
          <p:cNvSpPr>
            <a:spLocks noGrp="1" noChangeArrowheads="1"/>
          </p:cNvSpPr>
          <p:nvPr>
            <p:ph type="body" idx="1"/>
          </p:nvPr>
        </p:nvSpPr>
        <p:spPr>
          <a:xfrm>
            <a:off x="800100" y="1765300"/>
            <a:ext cx="7772400" cy="4114800"/>
          </a:xfrm>
        </p:spPr>
        <p:txBody>
          <a:bodyPr/>
          <a:lstStyle/>
          <a:p>
            <a:pPr>
              <a:buFontTx/>
              <a:buNone/>
              <a:defRPr/>
            </a:pPr>
            <a:r>
              <a:rPr lang="en-US" smtClean="0"/>
              <a:t>The lifecycle decisions that we will look at are:  </a:t>
            </a:r>
          </a:p>
          <a:p>
            <a:pPr lvl="1">
              <a:buFontTx/>
              <a:buAutoNum type="arabicPeriod"/>
              <a:defRPr/>
            </a:pPr>
            <a:r>
              <a:rPr lang="en-US" smtClean="0"/>
              <a:t>Particle initial position </a:t>
            </a:r>
          </a:p>
          <a:p>
            <a:pPr lvl="1">
              <a:buFontTx/>
              <a:buAutoNum type="arabicPeriod"/>
              <a:defRPr/>
            </a:pPr>
            <a:r>
              <a:rPr lang="en-US" smtClean="0"/>
              <a:t>Particle initial direction </a:t>
            </a:r>
          </a:p>
          <a:p>
            <a:pPr lvl="1">
              <a:buFontTx/>
              <a:buAutoNum type="arabicPeriod"/>
              <a:defRPr/>
            </a:pPr>
            <a:r>
              <a:rPr lang="en-US" smtClean="0"/>
              <a:t>Particle initial energy </a:t>
            </a:r>
          </a:p>
          <a:p>
            <a:pPr lvl="1">
              <a:buFontTx/>
              <a:buAutoNum type="arabicPeriod"/>
              <a:defRPr/>
            </a:pPr>
            <a:r>
              <a:rPr lang="en-US" smtClean="0"/>
              <a:t>Distance to next collision </a:t>
            </a:r>
          </a:p>
          <a:p>
            <a:pPr lvl="1">
              <a:buFontTx/>
              <a:buAutoNum type="arabicPeriod"/>
              <a:defRPr/>
            </a:pPr>
            <a:r>
              <a:rPr lang="en-US" smtClean="0"/>
              <a:t>Type of collision </a:t>
            </a:r>
          </a:p>
          <a:p>
            <a:pPr lvl="1">
              <a:buFontTx/>
              <a:buAutoNum type="arabicPeriod"/>
              <a:defRPr/>
            </a:pPr>
            <a:r>
              <a:rPr lang="en-US" smtClean="0"/>
              <a:t>Outcome of a scattering event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7936CE4-46F0-46BB-B0AD-97751700CD60}" type="slidenum">
              <a:rPr lang="en-US" altLang="en-US" sz="1400" smtClean="0"/>
              <a:pPr/>
              <a:t>5</a:t>
            </a:fld>
            <a:endParaRPr lang="en-US" altLang="en-US" sz="1400" smtClean="0"/>
          </a:p>
        </p:txBody>
      </p:sp>
      <p:sp>
        <p:nvSpPr>
          <p:cNvPr id="583682" name="Rectangle 2"/>
          <p:cNvSpPr>
            <a:spLocks noGrp="1" noChangeArrowheads="1"/>
          </p:cNvSpPr>
          <p:nvPr>
            <p:ph type="title"/>
          </p:nvPr>
        </p:nvSpPr>
        <p:spPr/>
        <p:txBody>
          <a:bodyPr/>
          <a:lstStyle/>
          <a:p>
            <a:pPr>
              <a:defRPr/>
            </a:pPr>
            <a:r>
              <a:rPr lang="en-US" smtClean="0"/>
              <a:t>Decision 1: Particle initial position</a:t>
            </a:r>
          </a:p>
        </p:txBody>
      </p:sp>
      <p:sp>
        <p:nvSpPr>
          <p:cNvPr id="583683" name="Rectangle 3"/>
          <p:cNvSpPr>
            <a:spLocks noGrp="1" noChangeArrowheads="1"/>
          </p:cNvSpPr>
          <p:nvPr>
            <p:ph type="body" idx="1"/>
          </p:nvPr>
        </p:nvSpPr>
        <p:spPr>
          <a:xfrm>
            <a:off x="622300" y="1727200"/>
            <a:ext cx="7772400" cy="4114800"/>
          </a:xfrm>
        </p:spPr>
        <p:txBody>
          <a:bodyPr/>
          <a:lstStyle/>
          <a:p>
            <a:pPr>
              <a:defRPr/>
            </a:pPr>
            <a:r>
              <a:rPr lang="en-US" sz="2400" smtClean="0"/>
              <a:t>Decisions about the initial position of a particle is usually a multidimensional parameter determination based on a given position distribution over volume.  </a:t>
            </a:r>
          </a:p>
          <a:p>
            <a:pPr>
              <a:defRPr/>
            </a:pPr>
            <a:r>
              <a:rPr lang="en-US" sz="2400" smtClean="0"/>
              <a:t>The mathematical approach to this is to define this function in terms of an appropriate coordinate system and then independently choose random numbers in each of the dimensions according to that dimension's "part" of the total distribution.  </a:t>
            </a:r>
          </a:p>
          <a:p>
            <a:pPr>
              <a:defRPr/>
            </a:pPr>
            <a:r>
              <a:rPr lang="en-US" sz="2400" smtClean="0"/>
              <a:t>We will look at: Cartesian, cylindrical, and spherical.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00B53AB8-7085-4DA6-9770-2C9F12DEBE83}" type="slidenum">
              <a:rPr lang="en-US" altLang="en-US" sz="1400" smtClean="0"/>
              <a:pPr/>
              <a:t>6</a:t>
            </a:fld>
            <a:endParaRPr lang="en-US" altLang="en-US" sz="1400" smtClean="0"/>
          </a:p>
        </p:txBody>
      </p:sp>
      <p:sp>
        <p:nvSpPr>
          <p:cNvPr id="585730" name="Rectangle 2"/>
          <p:cNvSpPr>
            <a:spLocks noGrp="1" noChangeArrowheads="1"/>
          </p:cNvSpPr>
          <p:nvPr>
            <p:ph type="title"/>
          </p:nvPr>
        </p:nvSpPr>
        <p:spPr/>
        <p:txBody>
          <a:bodyPr/>
          <a:lstStyle/>
          <a:p>
            <a:pPr>
              <a:defRPr/>
            </a:pPr>
            <a:r>
              <a:rPr lang="en-US" smtClean="0"/>
              <a:t>Cartesian coordinate system</a:t>
            </a:r>
          </a:p>
        </p:txBody>
      </p:sp>
      <p:sp>
        <p:nvSpPr>
          <p:cNvPr id="585731" name="Rectangle 3"/>
          <p:cNvSpPr>
            <a:spLocks noGrp="1" noChangeArrowheads="1"/>
          </p:cNvSpPr>
          <p:nvPr>
            <p:ph type="body" idx="1"/>
          </p:nvPr>
        </p:nvSpPr>
        <p:spPr>
          <a:xfrm>
            <a:off x="546100" y="1460500"/>
            <a:ext cx="7772400" cy="4114800"/>
          </a:xfrm>
        </p:spPr>
        <p:txBody>
          <a:bodyPr/>
          <a:lstStyle/>
          <a:p>
            <a:pPr>
              <a:lnSpc>
                <a:spcPct val="90000"/>
              </a:lnSpc>
              <a:defRPr/>
            </a:pPr>
            <a:r>
              <a:rPr lang="en-US" sz="2400" smtClean="0"/>
              <a:t>The classic shape in Cartesian coordinate system is a right parallelpiped:</a:t>
            </a:r>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r>
              <a:rPr lang="en-US" sz="2400" smtClean="0"/>
              <a:t>A differential volume element is defined by: </a:t>
            </a:r>
          </a:p>
          <a:p>
            <a:pPr>
              <a:lnSpc>
                <a:spcPct val="90000"/>
              </a:lnSpc>
              <a:buFontTx/>
              <a:buNone/>
              <a:defRPr/>
            </a:pPr>
            <a:r>
              <a:rPr lang="en-US" sz="2400" smtClean="0"/>
              <a:t> </a:t>
            </a:r>
          </a:p>
        </p:txBody>
      </p:sp>
      <p:pic>
        <p:nvPicPr>
          <p:cNvPr id="2054" name="Picture 4" descr="wpeF7.gif (3358 by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2388" y="2376488"/>
            <a:ext cx="402272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0" name="Object 2"/>
          <p:cNvGraphicFramePr>
            <a:graphicFrameLocks noChangeAspect="1"/>
          </p:cNvGraphicFramePr>
          <p:nvPr/>
        </p:nvGraphicFramePr>
        <p:xfrm>
          <a:off x="3194050" y="6156325"/>
          <a:ext cx="1858963" cy="430213"/>
        </p:xfrm>
        <a:graphic>
          <a:graphicData uri="http://schemas.openxmlformats.org/presentationml/2006/ole">
            <mc:AlternateContent xmlns:mc="http://schemas.openxmlformats.org/markup-compatibility/2006">
              <mc:Choice xmlns:v="urn:schemas-microsoft-com:vml" Requires="v">
                <p:oleObj spid="_x0000_s2056" name="Equation" r:id="rId5" imgW="876240" imgH="203040" progId="Equation.3">
                  <p:embed/>
                </p:oleObj>
              </mc:Choice>
              <mc:Fallback>
                <p:oleObj name="Equation" r:id="rId5" imgW="876240" imgH="20304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4050" y="6156325"/>
                        <a:ext cx="18589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385F408D-F525-4517-96F1-7AA0A6E8A537}" type="slidenum">
              <a:rPr lang="en-US" altLang="en-US" sz="1400" smtClean="0"/>
              <a:pPr/>
              <a:t>7</a:t>
            </a:fld>
            <a:endParaRPr lang="en-US" altLang="en-US" sz="1400" smtClean="0"/>
          </a:p>
        </p:txBody>
      </p:sp>
      <p:sp>
        <p:nvSpPr>
          <p:cNvPr id="587778" name="Rectangle 2"/>
          <p:cNvSpPr>
            <a:spLocks noGrp="1" noChangeArrowheads="1"/>
          </p:cNvSpPr>
          <p:nvPr>
            <p:ph type="title"/>
          </p:nvPr>
        </p:nvSpPr>
        <p:spPr/>
        <p:txBody>
          <a:bodyPr/>
          <a:lstStyle/>
          <a:p>
            <a:pPr>
              <a:defRPr/>
            </a:pPr>
            <a:r>
              <a:rPr lang="en-US" smtClean="0"/>
              <a:t>Cartesian coordinate system (2)</a:t>
            </a:r>
          </a:p>
        </p:txBody>
      </p:sp>
      <p:sp>
        <p:nvSpPr>
          <p:cNvPr id="587779" name="Rectangle 3"/>
          <p:cNvSpPr>
            <a:spLocks noGrp="1" noChangeArrowheads="1"/>
          </p:cNvSpPr>
          <p:nvPr>
            <p:ph type="body" idx="1"/>
          </p:nvPr>
        </p:nvSpPr>
        <p:spPr>
          <a:xfrm>
            <a:off x="685800" y="1473200"/>
            <a:ext cx="7772400" cy="4114800"/>
          </a:xfrm>
        </p:spPr>
        <p:txBody>
          <a:bodyPr/>
          <a:lstStyle/>
          <a:p>
            <a:pPr>
              <a:defRPr/>
            </a:pPr>
            <a:r>
              <a:rPr lang="en-US" smtClean="0"/>
              <a:t>If we want to pick a point with a flat distribution (i.e., each volume element equally likely), then the total distribution would be: </a:t>
            </a:r>
          </a:p>
          <a:p>
            <a:pPr>
              <a:buFontTx/>
              <a:buNone/>
              <a:defRPr/>
            </a:pPr>
            <a:r>
              <a:rPr lang="en-US" smtClean="0"/>
              <a:t> </a:t>
            </a:r>
          </a:p>
        </p:txBody>
      </p:sp>
      <p:graphicFrame>
        <p:nvGraphicFramePr>
          <p:cNvPr id="3074" name="Object 2"/>
          <p:cNvGraphicFramePr>
            <a:graphicFrameLocks noChangeAspect="1"/>
          </p:cNvGraphicFramePr>
          <p:nvPr/>
        </p:nvGraphicFramePr>
        <p:xfrm>
          <a:off x="1493838" y="3406775"/>
          <a:ext cx="5780087" cy="2259013"/>
        </p:xfrm>
        <a:graphic>
          <a:graphicData uri="http://schemas.openxmlformats.org/presentationml/2006/ole">
            <mc:AlternateContent xmlns:mc="http://schemas.openxmlformats.org/markup-compatibility/2006">
              <mc:Choice xmlns:v="urn:schemas-microsoft-com:vml" Requires="v">
                <p:oleObj spid="_x0000_s3079" name="Equation" r:id="rId4" imgW="2336760" imgH="914400" progId="Equation.3">
                  <p:embed/>
                </p:oleObj>
              </mc:Choice>
              <mc:Fallback>
                <p:oleObj name="Equation" r:id="rId4" imgW="2336760" imgH="914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838" y="3406775"/>
                        <a:ext cx="5780087" cy="225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AA80A778-6ACC-4E12-9DF2-65014D7F04C8}" type="slidenum">
              <a:rPr lang="en-US" altLang="en-US" sz="1400" smtClean="0"/>
              <a:pPr/>
              <a:t>8</a:t>
            </a:fld>
            <a:endParaRPr lang="en-US" altLang="en-US" sz="1400" smtClean="0"/>
          </a:p>
        </p:txBody>
      </p:sp>
      <p:sp>
        <p:nvSpPr>
          <p:cNvPr id="589826" name="Rectangle 2"/>
          <p:cNvSpPr>
            <a:spLocks noGrp="1" noChangeArrowheads="1"/>
          </p:cNvSpPr>
          <p:nvPr>
            <p:ph type="title"/>
          </p:nvPr>
        </p:nvSpPr>
        <p:spPr/>
        <p:txBody>
          <a:bodyPr/>
          <a:lstStyle/>
          <a:p>
            <a:pPr>
              <a:defRPr/>
            </a:pPr>
            <a:r>
              <a:rPr lang="en-US" smtClean="0"/>
              <a:t>Cylindrical coordinate system</a:t>
            </a:r>
          </a:p>
        </p:txBody>
      </p:sp>
      <p:sp>
        <p:nvSpPr>
          <p:cNvPr id="589827" name="Rectangle 3"/>
          <p:cNvSpPr>
            <a:spLocks noGrp="1" noChangeArrowheads="1"/>
          </p:cNvSpPr>
          <p:nvPr>
            <p:ph type="body" idx="1"/>
          </p:nvPr>
        </p:nvSpPr>
        <p:spPr>
          <a:xfrm>
            <a:off x="546100" y="1460500"/>
            <a:ext cx="7772400" cy="4114800"/>
          </a:xfrm>
        </p:spPr>
        <p:txBody>
          <a:bodyPr/>
          <a:lstStyle/>
          <a:p>
            <a:pPr>
              <a:lnSpc>
                <a:spcPct val="90000"/>
              </a:lnSpc>
              <a:defRPr/>
            </a:pPr>
            <a:r>
              <a:rPr lang="en-US" sz="2400" smtClean="0"/>
              <a:t>The classic shape in Cylindrical coordinate system is a right cylinder with z axis:</a:t>
            </a:r>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r>
              <a:rPr lang="en-US" sz="2400" smtClean="0"/>
              <a:t>A differential volume element is defined by: </a:t>
            </a:r>
          </a:p>
          <a:p>
            <a:pPr>
              <a:lnSpc>
                <a:spcPct val="90000"/>
              </a:lnSpc>
              <a:buFontTx/>
              <a:buNone/>
              <a:defRPr/>
            </a:pPr>
            <a:r>
              <a:rPr lang="en-US" sz="2400" smtClean="0"/>
              <a:t> </a:t>
            </a:r>
          </a:p>
        </p:txBody>
      </p:sp>
      <p:graphicFrame>
        <p:nvGraphicFramePr>
          <p:cNvPr id="4098" name="Object 2"/>
          <p:cNvGraphicFramePr>
            <a:graphicFrameLocks noChangeAspect="1"/>
          </p:cNvGraphicFramePr>
          <p:nvPr/>
        </p:nvGraphicFramePr>
        <p:xfrm>
          <a:off x="3254375" y="6232525"/>
          <a:ext cx="1966913" cy="430213"/>
        </p:xfrm>
        <a:graphic>
          <a:graphicData uri="http://schemas.openxmlformats.org/presentationml/2006/ole">
            <mc:AlternateContent xmlns:mc="http://schemas.openxmlformats.org/markup-compatibility/2006">
              <mc:Choice xmlns:v="urn:schemas-microsoft-com:vml" Requires="v">
                <p:oleObj spid="_x0000_s4104" name="Equation" r:id="rId4" imgW="927000" imgH="203040" progId="Equation.3">
                  <p:embed/>
                </p:oleObj>
              </mc:Choice>
              <mc:Fallback>
                <p:oleObj name="Equation" r:id="rId4" imgW="927000" imgH="2030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4375" y="6232525"/>
                        <a:ext cx="196691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2" name="Picture 5" descr="wpe107.gif (2297 byt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7950" y="2325688"/>
            <a:ext cx="331470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427FDED5-9496-4265-A0FB-77559030B575}" type="slidenum">
              <a:rPr lang="en-US" altLang="en-US" sz="1400" smtClean="0"/>
              <a:pPr/>
              <a:t>9</a:t>
            </a:fld>
            <a:endParaRPr lang="en-US" altLang="en-US" sz="1400" smtClean="0"/>
          </a:p>
        </p:txBody>
      </p:sp>
      <p:sp>
        <p:nvSpPr>
          <p:cNvPr id="591874" name="Rectangle 2"/>
          <p:cNvSpPr>
            <a:spLocks noGrp="1" noChangeArrowheads="1"/>
          </p:cNvSpPr>
          <p:nvPr>
            <p:ph type="title"/>
          </p:nvPr>
        </p:nvSpPr>
        <p:spPr/>
        <p:txBody>
          <a:bodyPr/>
          <a:lstStyle/>
          <a:p>
            <a:pPr>
              <a:defRPr/>
            </a:pPr>
            <a:r>
              <a:rPr lang="en-US" smtClean="0"/>
              <a:t>Cylindrical coordinate system (2)</a:t>
            </a:r>
          </a:p>
        </p:txBody>
      </p:sp>
      <p:sp>
        <p:nvSpPr>
          <p:cNvPr id="591875" name="Rectangle 3"/>
          <p:cNvSpPr>
            <a:spLocks noGrp="1" noChangeArrowheads="1"/>
          </p:cNvSpPr>
          <p:nvPr>
            <p:ph type="body" idx="1"/>
          </p:nvPr>
        </p:nvSpPr>
        <p:spPr>
          <a:xfrm>
            <a:off x="685800" y="1473200"/>
            <a:ext cx="7772400" cy="4114800"/>
          </a:xfrm>
        </p:spPr>
        <p:txBody>
          <a:bodyPr/>
          <a:lstStyle/>
          <a:p>
            <a:pPr>
              <a:defRPr/>
            </a:pPr>
            <a:r>
              <a:rPr lang="en-US" smtClean="0"/>
              <a:t>If we want to pick a point with a flat distribution (i.e., each volume element equally likely), then the total distribution would be: </a:t>
            </a:r>
          </a:p>
          <a:p>
            <a:pPr>
              <a:buFontTx/>
              <a:buNone/>
              <a:defRPr/>
            </a:pPr>
            <a:r>
              <a:rPr lang="en-US" smtClean="0"/>
              <a:t> </a:t>
            </a:r>
          </a:p>
        </p:txBody>
      </p:sp>
      <p:graphicFrame>
        <p:nvGraphicFramePr>
          <p:cNvPr id="5122" name="Object 2"/>
          <p:cNvGraphicFramePr>
            <a:graphicFrameLocks noChangeAspect="1"/>
          </p:cNvGraphicFramePr>
          <p:nvPr/>
        </p:nvGraphicFramePr>
        <p:xfrm>
          <a:off x="1765300" y="3414713"/>
          <a:ext cx="5592763" cy="2320925"/>
        </p:xfrm>
        <a:graphic>
          <a:graphicData uri="http://schemas.openxmlformats.org/presentationml/2006/ole">
            <mc:AlternateContent xmlns:mc="http://schemas.openxmlformats.org/markup-compatibility/2006">
              <mc:Choice xmlns:v="urn:schemas-microsoft-com:vml" Requires="v">
                <p:oleObj spid="_x0000_s5127" name="Equation" r:id="rId4" imgW="2260440" imgH="939600" progId="Equation.3">
                  <p:embed/>
                </p:oleObj>
              </mc:Choice>
              <mc:Fallback>
                <p:oleObj name="Equation" r:id="rId4" imgW="2260440" imgH="939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5300" y="3414713"/>
                        <a:ext cx="5592763" cy="232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2359</TotalTime>
  <Words>1306</Words>
  <Application>Microsoft Office PowerPoint</Application>
  <PresentationFormat>On-screen Show (4:3)</PresentationFormat>
  <Paragraphs>252</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Sparkle</vt:lpstr>
      <vt:lpstr>Equation</vt:lpstr>
      <vt:lpstr>MathType 6.0 Equation</vt:lpstr>
      <vt:lpstr>Lesson 4: Application to transport distributions</vt:lpstr>
      <vt:lpstr>Choosing from a multi-D pdf</vt:lpstr>
      <vt:lpstr>Examples of interest to transport</vt:lpstr>
      <vt:lpstr>Examples from transport “events”</vt:lpstr>
      <vt:lpstr>Decision 1: Particle initial position</vt:lpstr>
      <vt:lpstr>Cartesian coordinate system</vt:lpstr>
      <vt:lpstr>Cartesian coordinate system (2)</vt:lpstr>
      <vt:lpstr>Cylindrical coordinate system</vt:lpstr>
      <vt:lpstr>Cylindrical coordinate system (2)</vt:lpstr>
      <vt:lpstr>Translation to Cartesian</vt:lpstr>
      <vt:lpstr>Spherical coordinate system</vt:lpstr>
      <vt:lpstr>Spherical coordinate system (2)</vt:lpstr>
      <vt:lpstr>Translation to Cartesian</vt:lpstr>
      <vt:lpstr>Choosing from multiple sources</vt:lpstr>
      <vt:lpstr>Non-uniform spatial distributions</vt:lpstr>
      <vt:lpstr>Decision 2: Particle initial direction</vt:lpstr>
      <vt:lpstr>Particle initial direction (2)</vt:lpstr>
      <vt:lpstr>Particle initial direction (3)</vt:lpstr>
      <vt:lpstr>Decision 3: Particle initial energy</vt:lpstr>
      <vt:lpstr>Decision 4: Distance to next collision</vt:lpstr>
      <vt:lpstr>Expected distance to collision (2)</vt:lpstr>
      <vt:lpstr>Expected distance to collision (3)</vt:lpstr>
      <vt:lpstr>Expected distance to collision (4)</vt:lpstr>
      <vt:lpstr>Decision 5: Type of collision</vt:lpstr>
      <vt:lpstr>Decision 6: Outcome of Scattering Event</vt:lpstr>
      <vt:lpstr>Outcome of Scattering Event (2)</vt:lpstr>
      <vt:lpstr>Flux estimation </vt:lpstr>
      <vt:lpstr>Flux estimation  (2)</vt:lpstr>
      <vt:lpstr>Flux estimation  (3)</vt:lpstr>
      <vt:lpstr>Flux estimation  (4)</vt:lpstr>
      <vt:lpstr>Flux estimation  (5)</vt:lpstr>
      <vt:lpstr>Homework</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Pevey, Ronald E</cp:lastModifiedBy>
  <cp:revision>109</cp:revision>
  <cp:lastPrinted>1999-08-30T19:39:18Z</cp:lastPrinted>
  <dcterms:created xsi:type="dcterms:W3CDTF">1995-05-28T16:29:18Z</dcterms:created>
  <dcterms:modified xsi:type="dcterms:W3CDTF">2019-02-25T19:20:40Z</dcterms:modified>
</cp:coreProperties>
</file>