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84" r:id="rId2"/>
    <p:sldId id="285" r:id="rId3"/>
    <p:sldId id="286" r:id="rId4"/>
    <p:sldId id="287" r:id="rId5"/>
    <p:sldId id="293" r:id="rId6"/>
    <p:sldId id="326"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7" r:id="rId20"/>
    <p:sldId id="308" r:id="rId21"/>
    <p:sldId id="309" r:id="rId22"/>
    <p:sldId id="310" r:id="rId23"/>
    <p:sldId id="311" r:id="rId24"/>
    <p:sldId id="312" r:id="rId25"/>
    <p:sldId id="318" r:id="rId26"/>
    <p:sldId id="319" r:id="rId27"/>
    <p:sldId id="320" r:id="rId28"/>
    <p:sldId id="321" r:id="rId29"/>
    <p:sldId id="322" r:id="rId30"/>
    <p:sldId id="313" r:id="rId31"/>
    <p:sldId id="314" r:id="rId32"/>
    <p:sldId id="315" r:id="rId33"/>
    <p:sldId id="316" r:id="rId34"/>
    <p:sldId id="317" r:id="rId35"/>
    <p:sldId id="323" r:id="rId36"/>
    <p:sldId id="324" r:id="rId37"/>
    <p:sldId id="325" r:id="rId38"/>
  </p:sldIdLst>
  <p:sldSz cx="9144000" cy="6858000" type="screen4x3"/>
  <p:notesSz cx="7004050" cy="929005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snapToGrid="0">
      <p:cViewPr>
        <p:scale>
          <a:sx n="75" d="100"/>
          <a:sy n="75" d="100"/>
        </p:scale>
        <p:origin x="-2664"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2978"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0" hangingPunct="0">
              <a:defRPr sz="1200">
                <a:latin typeface="Arial" charset="0"/>
              </a:defRPr>
            </a:lvl1pPr>
          </a:lstStyle>
          <a:p>
            <a:pPr>
              <a:defRPr/>
            </a:pPr>
            <a:endParaRPr lang="en-US"/>
          </a:p>
        </p:txBody>
      </p:sp>
      <p:sp>
        <p:nvSpPr>
          <p:cNvPr id="382979" name="Rectangle 3"/>
          <p:cNvSpPr>
            <a:spLocks noGrp="1" noChangeArrowheads="1"/>
          </p:cNvSpPr>
          <p:nvPr>
            <p:ph type="dt" sz="quarter" idx="1"/>
          </p:nvPr>
        </p:nvSpPr>
        <p:spPr bwMode="auto">
          <a:xfrm>
            <a:off x="396875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0" hangingPunct="0">
              <a:defRPr sz="1200">
                <a:latin typeface="Arial" charset="0"/>
              </a:defRPr>
            </a:lvl1pPr>
          </a:lstStyle>
          <a:p>
            <a:pPr>
              <a:defRPr/>
            </a:pPr>
            <a:endParaRPr lang="en-US"/>
          </a:p>
        </p:txBody>
      </p:sp>
      <p:sp>
        <p:nvSpPr>
          <p:cNvPr id="382980" name="Rectangle 4"/>
          <p:cNvSpPr>
            <a:spLocks noGrp="1" noChangeArrowheads="1"/>
          </p:cNvSpPr>
          <p:nvPr>
            <p:ph type="ftr" sz="quarter" idx="2"/>
          </p:nvPr>
        </p:nvSpPr>
        <p:spPr bwMode="auto">
          <a:xfrm>
            <a:off x="0" y="8824913"/>
            <a:ext cx="3035300" cy="465137"/>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0" hangingPunct="0">
              <a:defRPr sz="1200">
                <a:latin typeface="Arial" charset="0"/>
              </a:defRPr>
            </a:lvl1pPr>
          </a:lstStyle>
          <a:p>
            <a:pPr>
              <a:defRPr/>
            </a:pPr>
            <a:endParaRPr lang="en-US"/>
          </a:p>
        </p:txBody>
      </p:sp>
      <p:sp>
        <p:nvSpPr>
          <p:cNvPr id="382981" name="Rectangle 5"/>
          <p:cNvSpPr>
            <a:spLocks noGrp="1" noChangeArrowheads="1"/>
          </p:cNvSpPr>
          <p:nvPr>
            <p:ph type="sldNum" sz="quarter" idx="3"/>
          </p:nvPr>
        </p:nvSpPr>
        <p:spPr bwMode="auto">
          <a:xfrm>
            <a:off x="3968750" y="8824913"/>
            <a:ext cx="3035300" cy="465137"/>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0" hangingPunct="0">
              <a:defRPr sz="1200">
                <a:latin typeface="Arial" charset="0"/>
              </a:defRPr>
            </a:lvl1pPr>
          </a:lstStyle>
          <a:p>
            <a:pPr>
              <a:defRPr/>
            </a:pPr>
            <a:fld id="{90F12A3C-3332-4342-853C-D702555BA91B}" type="slidenum">
              <a:rPr lang="en-US"/>
              <a:pPr>
                <a:defRPr/>
              </a:pPr>
              <a:t>‹#›</a:t>
            </a:fld>
            <a:endParaRPr lang="en-US"/>
          </a:p>
        </p:txBody>
      </p:sp>
    </p:spTree>
    <p:extLst>
      <p:ext uri="{BB962C8B-B14F-4D97-AF65-F5344CB8AC3E}">
        <p14:creationId xmlns:p14="http://schemas.microsoft.com/office/powerpoint/2010/main" val="47208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1209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9626BBFA-1695-42A2-9FF0-FD40EB5DF543}" type="slidenum">
              <a:rPr lang="en-US"/>
              <a:pPr/>
              <a:t>1</a:t>
            </a:fld>
            <a:endParaRPr lang="en-US"/>
          </a:p>
        </p:txBody>
      </p:sp>
      <p:sp>
        <p:nvSpPr>
          <p:cNvPr id="102502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2502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33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0A02FAD5-B156-4EBF-907D-A383AEB86D9F}" type="slidenum">
              <a:rPr lang="en-US"/>
              <a:pPr/>
              <a:t>10</a:t>
            </a:fld>
            <a:endParaRPr lang="en-US"/>
          </a:p>
        </p:txBody>
      </p:sp>
      <p:sp>
        <p:nvSpPr>
          <p:cNvPr id="103833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834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EC1143C8-C782-4D91-BAE7-29F1DD1D61B7}" type="slidenum">
              <a:rPr lang="en-US"/>
              <a:pPr/>
              <a:t>11</a:t>
            </a:fld>
            <a:endParaRPr lang="en-US"/>
          </a:p>
        </p:txBody>
      </p:sp>
      <p:sp>
        <p:nvSpPr>
          <p:cNvPr id="103936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936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DEB5CD50-1980-44C2-A21A-EBABE259994B}" type="slidenum">
              <a:rPr lang="en-US"/>
              <a:pPr/>
              <a:t>12</a:t>
            </a:fld>
            <a:endParaRPr lang="en-US"/>
          </a:p>
        </p:txBody>
      </p:sp>
      <p:sp>
        <p:nvSpPr>
          <p:cNvPr id="104038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038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DB4E1200-1519-4DAF-9CD9-FE3ACD1B6247}" type="slidenum">
              <a:rPr lang="en-US"/>
              <a:pPr/>
              <a:t>13</a:t>
            </a:fld>
            <a:endParaRPr lang="en-US"/>
          </a:p>
        </p:txBody>
      </p:sp>
      <p:sp>
        <p:nvSpPr>
          <p:cNvPr id="104141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141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9DCF1B12-3A25-4F92-A705-86F631B2A3F0}" type="slidenum">
              <a:rPr lang="en-US"/>
              <a:pPr/>
              <a:t>14</a:t>
            </a:fld>
            <a:endParaRPr lang="en-US"/>
          </a:p>
        </p:txBody>
      </p:sp>
      <p:sp>
        <p:nvSpPr>
          <p:cNvPr id="104243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243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1D3AB403-A103-4C51-80BE-C60B752536E7}" type="slidenum">
              <a:rPr lang="en-US"/>
              <a:pPr/>
              <a:t>15</a:t>
            </a:fld>
            <a:endParaRPr lang="en-US"/>
          </a:p>
        </p:txBody>
      </p:sp>
      <p:sp>
        <p:nvSpPr>
          <p:cNvPr id="104345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346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3C35CD8F-2AC9-47C4-9965-B481F98B13D6}" type="slidenum">
              <a:rPr lang="en-US"/>
              <a:pPr/>
              <a:t>16</a:t>
            </a:fld>
            <a:endParaRPr lang="en-US"/>
          </a:p>
        </p:txBody>
      </p:sp>
      <p:sp>
        <p:nvSpPr>
          <p:cNvPr id="104448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448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4F095469-54C3-4F64-9AC6-7C7D8F579359}" type="slidenum">
              <a:rPr lang="en-US"/>
              <a:pPr/>
              <a:t>17</a:t>
            </a:fld>
            <a:endParaRPr lang="en-US"/>
          </a:p>
        </p:txBody>
      </p:sp>
      <p:sp>
        <p:nvSpPr>
          <p:cNvPr id="104550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550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5BCD9B82-9BF6-4B65-B622-4E3D16B3A867}" type="slidenum">
              <a:rPr lang="en-US"/>
              <a:pPr/>
              <a:t>18</a:t>
            </a:fld>
            <a:endParaRPr lang="en-US"/>
          </a:p>
        </p:txBody>
      </p:sp>
      <p:sp>
        <p:nvSpPr>
          <p:cNvPr id="104653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4653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117B25B1-A68D-46DB-A832-81E927025D07}" type="slidenum">
              <a:rPr lang="en-US"/>
              <a:pPr/>
              <a:t>19</a:t>
            </a:fld>
            <a:endParaRPr lang="en-US"/>
          </a:p>
        </p:txBody>
      </p:sp>
      <p:sp>
        <p:nvSpPr>
          <p:cNvPr id="105779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5779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7A59F637-A7CC-48D1-8E68-3C861F9F660A}" type="slidenum">
              <a:rPr lang="en-US"/>
              <a:pPr/>
              <a:t>2</a:t>
            </a:fld>
            <a:endParaRPr lang="en-US"/>
          </a:p>
        </p:txBody>
      </p:sp>
      <p:sp>
        <p:nvSpPr>
          <p:cNvPr id="102605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2605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881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C7D57033-1C73-4044-ACE4-CCCA8494891C}" type="slidenum">
              <a:rPr lang="en-US"/>
              <a:pPr/>
              <a:t>20</a:t>
            </a:fld>
            <a:endParaRPr lang="en-US"/>
          </a:p>
        </p:txBody>
      </p:sp>
      <p:sp>
        <p:nvSpPr>
          <p:cNvPr id="105881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5882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A13E8EB1-5D64-44CF-AF06-5217764B7B35}" type="slidenum">
              <a:rPr lang="en-US"/>
              <a:pPr/>
              <a:t>21</a:t>
            </a:fld>
            <a:endParaRPr lang="en-US"/>
          </a:p>
        </p:txBody>
      </p:sp>
      <p:sp>
        <p:nvSpPr>
          <p:cNvPr id="105984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5984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86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523B9138-F987-4190-9705-DD94F52CB7B6}" type="slidenum">
              <a:rPr lang="en-US"/>
              <a:pPr/>
              <a:t>22</a:t>
            </a:fld>
            <a:endParaRPr lang="en-US"/>
          </a:p>
        </p:txBody>
      </p:sp>
      <p:sp>
        <p:nvSpPr>
          <p:cNvPr id="106086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086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89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136368BB-C6BF-49EE-A7F1-ABDEA42CA6BC}" type="slidenum">
              <a:rPr lang="en-US"/>
              <a:pPr/>
              <a:t>23</a:t>
            </a:fld>
            <a:endParaRPr lang="en-US"/>
          </a:p>
        </p:txBody>
      </p:sp>
      <p:sp>
        <p:nvSpPr>
          <p:cNvPr id="106189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189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3CCDCD23-5073-4DB1-AF99-55F14DFFF895}" type="slidenum">
              <a:rPr lang="en-US"/>
              <a:pPr/>
              <a:t>24</a:t>
            </a:fld>
            <a:endParaRPr lang="en-US"/>
          </a:p>
        </p:txBody>
      </p:sp>
      <p:sp>
        <p:nvSpPr>
          <p:cNvPr id="106291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291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0221D806-9C90-4AAD-B006-29AE9D8CA698}" type="slidenum">
              <a:rPr lang="en-US"/>
              <a:pPr/>
              <a:t>25</a:t>
            </a:fld>
            <a:endParaRPr lang="en-US"/>
          </a:p>
        </p:txBody>
      </p:sp>
      <p:sp>
        <p:nvSpPr>
          <p:cNvPr id="102912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2912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0AC65219-1E6B-4238-B24B-A49F80E7C076}" type="slidenum">
              <a:rPr lang="en-US"/>
              <a:pPr/>
              <a:t>26</a:t>
            </a:fld>
            <a:endParaRPr lang="en-US"/>
          </a:p>
        </p:txBody>
      </p:sp>
      <p:sp>
        <p:nvSpPr>
          <p:cNvPr id="103014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014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482EDF13-9D02-48A2-8977-03F672396E6E}" type="slidenum">
              <a:rPr lang="en-US"/>
              <a:pPr/>
              <a:t>27</a:t>
            </a:fld>
            <a:endParaRPr lang="en-US"/>
          </a:p>
        </p:txBody>
      </p:sp>
      <p:sp>
        <p:nvSpPr>
          <p:cNvPr id="103117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117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1DEAB4F-7CFC-48AC-9E5D-1F0031E8C61D}" type="slidenum">
              <a:rPr lang="en-US"/>
              <a:pPr/>
              <a:t>28</a:t>
            </a:fld>
            <a:endParaRPr lang="en-US"/>
          </a:p>
        </p:txBody>
      </p:sp>
      <p:sp>
        <p:nvSpPr>
          <p:cNvPr id="103219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219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1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047DC9E5-F3D0-4477-AB29-14C7E12A6405}" type="slidenum">
              <a:rPr lang="en-US"/>
              <a:pPr/>
              <a:t>29</a:t>
            </a:fld>
            <a:endParaRPr lang="en-US"/>
          </a:p>
        </p:txBody>
      </p:sp>
      <p:sp>
        <p:nvSpPr>
          <p:cNvPr id="103321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322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07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AB43F4D6-1B2A-4653-B86D-D91831EC331E}" type="slidenum">
              <a:rPr lang="en-US"/>
              <a:pPr/>
              <a:t>3</a:t>
            </a:fld>
            <a:endParaRPr lang="en-US"/>
          </a:p>
        </p:txBody>
      </p:sp>
      <p:sp>
        <p:nvSpPr>
          <p:cNvPr id="102707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2707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148C4945-380F-4E4A-A1B3-DBACF2E1F323}" type="slidenum">
              <a:rPr lang="en-US"/>
              <a:pPr/>
              <a:t>30</a:t>
            </a:fld>
            <a:endParaRPr lang="en-US"/>
          </a:p>
        </p:txBody>
      </p:sp>
      <p:sp>
        <p:nvSpPr>
          <p:cNvPr id="106393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394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5B385406-0941-442A-99F6-A31B8E910E10}" type="slidenum">
              <a:rPr lang="en-US"/>
              <a:pPr/>
              <a:t>31</a:t>
            </a:fld>
            <a:endParaRPr lang="en-US"/>
          </a:p>
        </p:txBody>
      </p:sp>
      <p:sp>
        <p:nvSpPr>
          <p:cNvPr id="106496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496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20537F2C-B2DF-409D-A6CE-96DCE50C6E88}" type="slidenum">
              <a:rPr lang="en-US"/>
              <a:pPr/>
              <a:t>32</a:t>
            </a:fld>
            <a:endParaRPr lang="en-US"/>
          </a:p>
        </p:txBody>
      </p:sp>
      <p:sp>
        <p:nvSpPr>
          <p:cNvPr id="106598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598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6C0CF4F3-AB83-4968-8BDB-C17922707C3E}" type="slidenum">
              <a:rPr lang="en-US"/>
              <a:pPr/>
              <a:t>33</a:t>
            </a:fld>
            <a:endParaRPr lang="en-US"/>
          </a:p>
        </p:txBody>
      </p:sp>
      <p:sp>
        <p:nvSpPr>
          <p:cNvPr id="106701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701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629FD56-BA16-4A76-B58F-6CB89C21E958}" type="slidenum">
              <a:rPr lang="en-US"/>
              <a:pPr/>
              <a:t>34</a:t>
            </a:fld>
            <a:endParaRPr lang="en-US"/>
          </a:p>
        </p:txBody>
      </p:sp>
      <p:sp>
        <p:nvSpPr>
          <p:cNvPr id="106803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803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629FD56-BA16-4A76-B58F-6CB89C21E958}" type="slidenum">
              <a:rPr lang="en-US"/>
              <a:pPr/>
              <a:t>35</a:t>
            </a:fld>
            <a:endParaRPr lang="en-US"/>
          </a:p>
        </p:txBody>
      </p:sp>
      <p:sp>
        <p:nvSpPr>
          <p:cNvPr id="106803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803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629FD56-BA16-4A76-B58F-6CB89C21E958}" type="slidenum">
              <a:rPr lang="en-US"/>
              <a:pPr/>
              <a:t>36</a:t>
            </a:fld>
            <a:endParaRPr lang="en-US"/>
          </a:p>
        </p:txBody>
      </p:sp>
      <p:sp>
        <p:nvSpPr>
          <p:cNvPr id="106803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803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629FD56-BA16-4A76-B58F-6CB89C21E958}" type="slidenum">
              <a:rPr lang="en-US"/>
              <a:pPr/>
              <a:t>37</a:t>
            </a:fld>
            <a:endParaRPr lang="en-US"/>
          </a:p>
        </p:txBody>
      </p:sp>
      <p:sp>
        <p:nvSpPr>
          <p:cNvPr id="106803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6803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098"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896D17C5-8A21-48EC-8A1A-EA24E37D01FA}" type="slidenum">
              <a:rPr lang="en-US"/>
              <a:pPr/>
              <a:t>4</a:t>
            </a:fld>
            <a:endParaRPr lang="en-US"/>
          </a:p>
        </p:txBody>
      </p:sp>
      <p:sp>
        <p:nvSpPr>
          <p:cNvPr id="1028099"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28100"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D975BF6-A3BD-41B5-997D-6C5556901142}" type="slidenum">
              <a:rPr lang="en-US"/>
              <a:pPr/>
              <a:t>5</a:t>
            </a:fld>
            <a:endParaRPr lang="en-US"/>
          </a:p>
        </p:txBody>
      </p:sp>
      <p:sp>
        <p:nvSpPr>
          <p:cNvPr id="103424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424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42"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FD975BF6-A3BD-41B5-997D-6C5556901142}" type="slidenum">
              <a:rPr lang="en-US"/>
              <a:pPr/>
              <a:t>6</a:t>
            </a:fld>
            <a:endParaRPr lang="en-US"/>
          </a:p>
        </p:txBody>
      </p:sp>
      <p:sp>
        <p:nvSpPr>
          <p:cNvPr id="1034243"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4244"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66"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BD7C1735-BC85-4B2F-92BD-2D892E031167}" type="slidenum">
              <a:rPr lang="en-US"/>
              <a:pPr/>
              <a:t>7</a:t>
            </a:fld>
            <a:endParaRPr lang="en-US"/>
          </a:p>
        </p:txBody>
      </p:sp>
      <p:sp>
        <p:nvSpPr>
          <p:cNvPr id="1035267"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5268"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0"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6217231F-B218-49D1-B8EF-DB0751FEB5A2}" type="slidenum">
              <a:rPr lang="en-US"/>
              <a:pPr/>
              <a:t>8</a:t>
            </a:fld>
            <a:endParaRPr lang="en-US"/>
          </a:p>
        </p:txBody>
      </p:sp>
      <p:sp>
        <p:nvSpPr>
          <p:cNvPr id="1036291"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6292"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7"/>
          <p:cNvSpPr>
            <a:spLocks noGrp="1" noChangeArrowheads="1"/>
          </p:cNvSpPr>
          <p:nvPr>
            <p:ph type="sldNum" sz="quarter" idx="4294967295"/>
          </p:nvPr>
        </p:nvSpPr>
        <p:spPr bwMode="auto">
          <a:xfrm>
            <a:off x="3967163" y="8823325"/>
            <a:ext cx="3035300" cy="465138"/>
          </a:xfrm>
          <a:prstGeom prst="rect">
            <a:avLst/>
          </a:prstGeom>
          <a:noFill/>
          <a:ln>
            <a:miter lim="800000"/>
            <a:headEnd/>
            <a:tailEnd/>
          </a:ln>
        </p:spPr>
        <p:txBody>
          <a:bodyPr/>
          <a:lstStyle/>
          <a:p>
            <a:fld id="{484AB77D-A7CA-49F2-9D6A-3C9AAC773784}" type="slidenum">
              <a:rPr lang="en-US"/>
              <a:pPr/>
              <a:t>9</a:t>
            </a:fld>
            <a:endParaRPr lang="en-US"/>
          </a:p>
        </p:txBody>
      </p:sp>
      <p:sp>
        <p:nvSpPr>
          <p:cNvPr id="1037315" name="Rectangle 2"/>
          <p:cNvSpPr>
            <a:spLocks noGrp="1" noRot="1" noChangeAspect="1" noChangeArrowheads="1" noTextEdit="1"/>
          </p:cNvSpPr>
          <p:nvPr>
            <p:ph type="sldImg"/>
          </p:nvPr>
        </p:nvSpPr>
        <p:spPr bwMode="auto">
          <a:xfrm>
            <a:off x="1179513" y="696913"/>
            <a:ext cx="4645025" cy="3482975"/>
          </a:xfrm>
          <a:prstGeom prst="rect">
            <a:avLst/>
          </a:prstGeom>
          <a:noFill/>
          <a:ln>
            <a:miter lim="800000"/>
            <a:headEnd/>
            <a:tailEnd/>
          </a:ln>
        </p:spPr>
      </p:sp>
      <p:sp>
        <p:nvSpPr>
          <p:cNvPr id="1037316" name="Rectangle 3"/>
          <p:cNvSpPr>
            <a:spLocks noGrp="1" noChangeArrowheads="1"/>
          </p:cNvSpPr>
          <p:nvPr>
            <p:ph type="body" idx="1"/>
          </p:nvPr>
        </p:nvSpPr>
        <p:spPr bwMode="auto">
          <a:xfrm>
            <a:off x="700088" y="4413250"/>
            <a:ext cx="5603875" cy="4179888"/>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Tx/>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eaLnBrk="0" hangingPunct="0">
              <a:defRPr sz="1400">
                <a:effectLst>
                  <a:outerShdw blurRad="38100" dist="38100" dir="2700000" algn="tl">
                    <a:srgbClr val="C0C0C0"/>
                  </a:outerShdw>
                </a:effectLst>
                <a:latin typeface="Arial" charset="0"/>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a:effectLst>
                  <a:outerShdw blurRad="38100" dist="38100" dir="2700000" algn="tl">
                    <a:srgbClr val="C0C0C0"/>
                  </a:outerShdw>
                </a:effectLst>
                <a:latin typeface="Arial" charset="0"/>
              </a:defRPr>
            </a:lvl1pPr>
          </a:lstStyle>
          <a:p>
            <a:pPr>
              <a:defRPr/>
            </a:pPr>
            <a:r>
              <a:rPr lang="en-US"/>
              <a:t>NE421 Nuclear Criticality Safety</a:t>
            </a:r>
          </a:p>
        </p:txBody>
      </p:sp>
      <p:sp>
        <p:nvSpPr>
          <p:cNvPr id="7" name="Rectangle 6"/>
          <p:cNvSpPr>
            <a:spLocks noGrp="1" noChangeArrowheads="1"/>
          </p:cNvSpPr>
          <p:nvPr>
            <p:ph type="sldNum" sz="quarter" idx="12"/>
          </p:nvPr>
        </p:nvSpPr>
        <p:spPr>
          <a:xfrm>
            <a:off x="7080250" y="6232525"/>
            <a:ext cx="1905000" cy="457200"/>
          </a:xfrm>
        </p:spPr>
        <p:txBody>
          <a:bodyPr wrap="none" lIns="92075" tIns="46038" rIns="92075" bIns="46038" anchor="ctr"/>
          <a:lstStyle>
            <a:lvl1pPr>
              <a:defRPr>
                <a:effectLst>
                  <a:outerShdw blurRad="38100" dist="38100" dir="2700000" algn="tl">
                    <a:srgbClr val="C0C0C0"/>
                  </a:outerShdw>
                </a:effectLst>
              </a:defRPr>
            </a:lvl1pPr>
          </a:lstStyle>
          <a:p>
            <a:pPr>
              <a:defRPr/>
            </a:pPr>
            <a:fld id="{89EF76AB-29EE-4E43-A0C9-6CB677A349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1A8055-A5E5-48FD-A087-5D7FC26725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858EA76-2F8E-402C-B5BB-B4DFC451C7B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A889960-9CD2-4EC7-8DF1-6D78F6D75A6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342900"/>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291C5AD-FF90-4064-AD05-B8693168301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752600" y="342900"/>
            <a:ext cx="716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47111EFC-5F2B-474E-AEC9-4FAE403A25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7F514D0-0150-4441-9858-6EB9445E0B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1FF2D15-ACFE-4BED-9418-A7694ED136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DF9079B-2391-4BB5-924D-71379DCCA7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4DF8012-AA32-4100-8722-78B7B4E12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FB88E5C-039F-4C97-9460-BBD211478C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56A7E89-B2F4-4B00-98C3-6EB8AF0F7EE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6D18789-45AD-4FD1-A3BC-6C75E835C76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3463AEF2-BED7-41F0-A370-8D7A2A0393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a:t>
            </a:r>
          </a:p>
          <a:p>
            <a:pPr lvl="2"/>
            <a:r>
              <a:rPr lang="en-US" smtClean="0"/>
              <a:t>Third</a:t>
            </a:r>
          </a:p>
        </p:txBody>
      </p:sp>
      <p:pic>
        <p:nvPicPr>
          <p:cNvPr id="7172" name="Picture 4"/>
          <p:cNvPicPr>
            <a:picLocks noChangeArrowheads="1"/>
          </p:cNvPicPr>
          <p:nvPr/>
        </p:nvPicPr>
        <p:blipFill>
          <a:blip r:embed="rId16" cstate="print"/>
          <a:srcRect/>
          <a:stretch>
            <a:fillRect/>
          </a:stretch>
        </p:blipFill>
        <p:spPr bwMode="auto">
          <a:xfrm>
            <a:off x="228600" y="457200"/>
            <a:ext cx="1447800" cy="822325"/>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defRPr>
            </a:lvl1pPr>
          </a:lstStyle>
          <a:p>
            <a:pPr>
              <a:defRPr/>
            </a:pPr>
            <a:fld id="{C13621C8-DCA3-45B7-AED8-197A8F40E0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Lst>
  <p:hf hdr="0" ft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defRPr>
      </a:lvl2pPr>
      <a:lvl3pPr algn="l" rtl="0" eaLnBrk="0" fontAlgn="base" hangingPunct="0">
        <a:spcBef>
          <a:spcPct val="0"/>
        </a:spcBef>
        <a:spcAft>
          <a:spcPct val="0"/>
        </a:spcAft>
        <a:defRPr sz="3200">
          <a:solidFill>
            <a:schemeClr val="tx2"/>
          </a:solidFill>
          <a:latin typeface="Arial" charset="0"/>
        </a:defRPr>
      </a:lvl3pPr>
      <a:lvl4pPr algn="l" rtl="0" eaLnBrk="0" fontAlgn="base" hangingPunct="0">
        <a:spcBef>
          <a:spcPct val="0"/>
        </a:spcBef>
        <a:spcAft>
          <a:spcPct val="0"/>
        </a:spcAft>
        <a:defRPr sz="3200">
          <a:solidFill>
            <a:schemeClr val="tx2"/>
          </a:solidFill>
          <a:latin typeface="Arial" charset="0"/>
        </a:defRPr>
      </a:lvl4pPr>
      <a:lvl5pPr algn="l" rtl="0" eaLnBrk="0" fontAlgn="base" hangingPunct="0">
        <a:spcBef>
          <a:spcPct val="0"/>
        </a:spcBef>
        <a:spcAft>
          <a:spcPct val="0"/>
        </a:spcAft>
        <a:defRPr sz="32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charset="0"/>
        </a:defRPr>
      </a:lvl6pPr>
      <a:lvl7pPr marL="914400" algn="l" rtl="0" eaLnBrk="0" fontAlgn="base" hangingPunct="0">
        <a:spcBef>
          <a:spcPct val="0"/>
        </a:spcBef>
        <a:spcAft>
          <a:spcPct val="0"/>
        </a:spcAft>
        <a:defRPr sz="3200">
          <a:solidFill>
            <a:schemeClr val="tx2"/>
          </a:solidFill>
          <a:latin typeface="Arial" charset="0"/>
        </a:defRPr>
      </a:lvl7pPr>
      <a:lvl8pPr marL="1371600" algn="l" rtl="0" eaLnBrk="0" fontAlgn="base" hangingPunct="0">
        <a:spcBef>
          <a:spcPct val="0"/>
        </a:spcBef>
        <a:spcAft>
          <a:spcPct val="0"/>
        </a:spcAft>
        <a:defRPr sz="3200">
          <a:solidFill>
            <a:schemeClr val="tx2"/>
          </a:solidFill>
          <a:latin typeface="Arial" charset="0"/>
        </a:defRPr>
      </a:lvl8pPr>
      <a:lvl9pPr marL="1828800" algn="l"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75000"/>
        <a:buChar char="•"/>
        <a:defRPr sz="28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Char char="•"/>
        <a:defRPr sz="24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0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a:buChar char="ä"/>
        <a:defRPr sz="2000">
          <a:solidFill>
            <a:schemeClr val="tx1"/>
          </a:solidFill>
          <a:effectLst>
            <a:outerShdw blurRad="38100" dist="38100" dir="2700000" algn="tl">
              <a:srgbClr val="C0C0C0"/>
            </a:outerShdw>
          </a:effectLst>
          <a:latin typeface="Times New Roman" pitchFamily="18" charset="0"/>
        </a:defRPr>
      </a:lvl4pPr>
      <a:lvl5pPr marL="2057400" indent="-228600" algn="l" rtl="0" eaLnBrk="0" fontAlgn="base" hangingPunct="0">
        <a:spcBef>
          <a:spcPct val="20000"/>
        </a:spcBef>
        <a:spcAft>
          <a:spcPct val="0"/>
        </a:spcAft>
        <a:buClr>
          <a:schemeClr val="hlink"/>
        </a:buClr>
        <a:buSzPct val="65000"/>
        <a:buFont typeface="Monotype Sorts"/>
        <a:buChar char="ä"/>
        <a:defRPr sz="2000">
          <a:solidFill>
            <a:schemeClr val="tx1"/>
          </a:solidFill>
          <a:effectLst>
            <a:outerShdw blurRad="38100" dist="38100" dir="2700000" algn="tl">
              <a:srgbClr val="C0C0C0"/>
            </a:outerShdw>
          </a:effectLst>
          <a:latin typeface="Times New Roman" pitchFamily="18" charset="0"/>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0.wmf"/><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22.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22.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3.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5.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24.xml"/><Relationship Id="rId7" Type="http://schemas.openxmlformats.org/officeDocument/2006/relationships/image" Target="../media/image28.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7.bin"/><Relationship Id="rId5" Type="http://schemas.openxmlformats.org/officeDocument/2006/relationships/image" Target="../media/image27.wmf"/><Relationship Id="rId4" Type="http://schemas.openxmlformats.org/officeDocument/2006/relationships/oleObject" Target="../embeddings/oleObject26.bin"/><Relationship Id="rId9" Type="http://schemas.openxmlformats.org/officeDocument/2006/relationships/image" Target="../media/image29.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30.wmf"/><Relationship Id="rId4" Type="http://schemas.openxmlformats.org/officeDocument/2006/relationships/oleObject" Target="../embeddings/oleObject29.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1.wmf"/><Relationship Id="rId4" Type="http://schemas.openxmlformats.org/officeDocument/2006/relationships/oleObject" Target="../embeddings/oleObject3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3.wmf"/><Relationship Id="rId4" Type="http://schemas.openxmlformats.org/officeDocument/2006/relationships/oleObject" Target="../embeddings/oleObject33.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35.wmf"/><Relationship Id="rId5" Type="http://schemas.openxmlformats.org/officeDocument/2006/relationships/oleObject" Target="../embeddings/oleObject35.bin"/><Relationship Id="rId4" Type="http://schemas.openxmlformats.org/officeDocument/2006/relationships/image" Target="../media/image34.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8.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Slide Number Placeholder 3"/>
          <p:cNvSpPr>
            <a:spLocks noGrp="1"/>
          </p:cNvSpPr>
          <p:nvPr>
            <p:ph type="sldNum" sz="quarter" idx="10"/>
          </p:nvPr>
        </p:nvSpPr>
        <p:spPr>
          <a:noFill/>
        </p:spPr>
        <p:txBody>
          <a:bodyPr/>
          <a:lstStyle/>
          <a:p>
            <a:fld id="{9EA9250C-E76B-4A75-9A78-F7FF2C79AA80}" type="slidenum">
              <a:rPr lang="en-US">
                <a:latin typeface="Arial" pitchFamily="34" charset="0"/>
              </a:rPr>
              <a:pPr/>
              <a:t>1</a:t>
            </a:fld>
            <a:endParaRPr lang="en-US">
              <a:latin typeface="Arial" pitchFamily="34" charset="0"/>
            </a:endParaRPr>
          </a:p>
        </p:txBody>
      </p:sp>
      <p:sp>
        <p:nvSpPr>
          <p:cNvPr id="336898" name="Rectangle 2"/>
          <p:cNvSpPr>
            <a:spLocks noGrp="1" noChangeArrowheads="1"/>
          </p:cNvSpPr>
          <p:nvPr>
            <p:ph type="title"/>
          </p:nvPr>
        </p:nvSpPr>
        <p:spPr/>
        <p:txBody>
          <a:bodyPr/>
          <a:lstStyle/>
          <a:p>
            <a:pPr>
              <a:defRPr/>
            </a:pPr>
            <a:r>
              <a:rPr lang="en-US" dirty="0" smtClean="0"/>
              <a:t>Lectures 6&amp;7: Variance Reduction Techniques </a:t>
            </a:r>
          </a:p>
        </p:txBody>
      </p:sp>
      <p:sp>
        <p:nvSpPr>
          <p:cNvPr id="336899" name="Rectangle 3"/>
          <p:cNvSpPr>
            <a:spLocks noGrp="1" noChangeArrowheads="1"/>
          </p:cNvSpPr>
          <p:nvPr>
            <p:ph type="body" idx="1"/>
          </p:nvPr>
        </p:nvSpPr>
        <p:spPr>
          <a:xfrm>
            <a:off x="660400" y="1612900"/>
            <a:ext cx="7772400" cy="4114800"/>
          </a:xfrm>
        </p:spPr>
        <p:txBody>
          <a:bodyPr/>
          <a:lstStyle/>
          <a:p>
            <a:pPr>
              <a:defRPr/>
            </a:pPr>
            <a:r>
              <a:rPr lang="en-US" sz="2000" dirty="0" smtClean="0"/>
              <a:t>Mathematical basis</a:t>
            </a:r>
          </a:p>
          <a:p>
            <a:pPr>
              <a:defRPr/>
            </a:pPr>
            <a:r>
              <a:rPr lang="en-US" sz="2000" dirty="0" smtClean="0"/>
              <a:t>Simple two-choice example of power of biasing to reduce variance</a:t>
            </a:r>
          </a:p>
          <a:p>
            <a:pPr>
              <a:defRPr/>
            </a:pPr>
            <a:r>
              <a:rPr lang="en-US" sz="2000" dirty="0" smtClean="0"/>
              <a:t>Fundamental variance reduction techniques</a:t>
            </a:r>
          </a:p>
          <a:p>
            <a:pPr lvl="1">
              <a:defRPr/>
            </a:pPr>
            <a:r>
              <a:rPr lang="en-US" sz="2000" dirty="0" smtClean="0"/>
              <a:t>Absorption </a:t>
            </a:r>
            <a:r>
              <a:rPr lang="en-US" sz="2000" dirty="0" err="1" smtClean="0"/>
              <a:t>wt’ing</a:t>
            </a:r>
            <a:endParaRPr lang="en-US" sz="2000" dirty="0" smtClean="0"/>
          </a:p>
          <a:p>
            <a:pPr lvl="1">
              <a:defRPr/>
            </a:pPr>
            <a:r>
              <a:rPr lang="en-US" sz="2000" dirty="0" smtClean="0"/>
              <a:t>Splitting</a:t>
            </a:r>
          </a:p>
          <a:p>
            <a:pPr lvl="1">
              <a:defRPr/>
            </a:pPr>
            <a:r>
              <a:rPr lang="en-US" sz="2000" dirty="0" smtClean="0"/>
              <a:t>Forced collision</a:t>
            </a:r>
          </a:p>
          <a:p>
            <a:pPr lvl="1">
              <a:defRPr/>
            </a:pPr>
            <a:r>
              <a:rPr lang="en-US" sz="2000" dirty="0" smtClean="0"/>
              <a:t>Russian roulette</a:t>
            </a:r>
          </a:p>
          <a:p>
            <a:pPr>
              <a:defRPr/>
            </a:pPr>
            <a:r>
              <a:rPr lang="en-US" sz="2000" dirty="0" smtClean="0"/>
              <a:t>Exponential transform</a:t>
            </a:r>
          </a:p>
          <a:p>
            <a:pPr>
              <a:defRPr/>
            </a:pPr>
            <a:r>
              <a:rPr lang="en-US" sz="2000" dirty="0" smtClean="0"/>
              <a:t>Source biasing</a:t>
            </a:r>
          </a:p>
          <a:p>
            <a:pPr>
              <a:defRPr/>
            </a:pPr>
            <a:r>
              <a:rPr lang="en-US" sz="2000" dirty="0" smtClean="0"/>
              <a:t>Cell </a:t>
            </a:r>
            <a:r>
              <a:rPr lang="en-US" sz="2000" dirty="0" err="1" smtClean="0"/>
              <a:t>wt’ing</a:t>
            </a:r>
            <a:endParaRPr lang="en-US" sz="2000" dirty="0" smtClean="0"/>
          </a:p>
          <a:p>
            <a:pPr>
              <a:defRPr/>
            </a:pPr>
            <a:r>
              <a:rPr lang="en-US" sz="2000" dirty="0" smtClean="0"/>
              <a:t>Weight windows</a:t>
            </a:r>
          </a:p>
          <a:p>
            <a:pPr>
              <a:defRPr/>
            </a:pPr>
            <a:r>
              <a:rPr lang="en-US" sz="2000" dirty="0" smtClean="0"/>
              <a:t>DXTRAN spheres </a:t>
            </a:r>
          </a:p>
          <a:p>
            <a:pPr lvl="1">
              <a:defRPr/>
            </a:pPr>
            <a:endParaRPr lang="en-US" dirty="0" smtClean="0"/>
          </a:p>
          <a:p>
            <a:pPr>
              <a:buFontTx/>
              <a:buNone/>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Slide Number Placeholder 3"/>
          <p:cNvSpPr>
            <a:spLocks noGrp="1"/>
          </p:cNvSpPr>
          <p:nvPr>
            <p:ph type="sldNum" sz="quarter" idx="10"/>
          </p:nvPr>
        </p:nvSpPr>
        <p:spPr>
          <a:noFill/>
        </p:spPr>
        <p:txBody>
          <a:bodyPr/>
          <a:lstStyle/>
          <a:p>
            <a:fld id="{AF1B5AFB-EE49-440D-A917-D6E686562AC1}" type="slidenum">
              <a:rPr lang="en-US">
                <a:latin typeface="Arial" pitchFamily="34" charset="0"/>
              </a:rPr>
              <a:pPr/>
              <a:t>10</a:t>
            </a:fld>
            <a:endParaRPr lang="en-US">
              <a:latin typeface="Arial" pitchFamily="34" charset="0"/>
            </a:endParaRPr>
          </a:p>
        </p:txBody>
      </p:sp>
      <p:sp>
        <p:nvSpPr>
          <p:cNvPr id="363522" name="Rectangle 2"/>
          <p:cNvSpPr>
            <a:spLocks noGrp="1" noChangeArrowheads="1"/>
          </p:cNvSpPr>
          <p:nvPr>
            <p:ph type="title"/>
          </p:nvPr>
        </p:nvSpPr>
        <p:spPr/>
        <p:txBody>
          <a:bodyPr/>
          <a:lstStyle/>
          <a:p>
            <a:pPr>
              <a:defRPr/>
            </a:pPr>
            <a:r>
              <a:rPr lang="en-US" smtClean="0"/>
              <a:t>Absorption Weighting (3)</a:t>
            </a:r>
          </a:p>
        </p:txBody>
      </p:sp>
      <p:sp>
        <p:nvSpPr>
          <p:cNvPr id="363523" name="Rectangle 3"/>
          <p:cNvSpPr>
            <a:spLocks noGrp="1" noChangeArrowheads="1"/>
          </p:cNvSpPr>
          <p:nvPr>
            <p:ph type="body" idx="1"/>
          </p:nvPr>
        </p:nvSpPr>
        <p:spPr>
          <a:xfrm>
            <a:off x="673100" y="1473200"/>
            <a:ext cx="7772400" cy="4114800"/>
          </a:xfrm>
        </p:spPr>
        <p:txBody>
          <a:bodyPr/>
          <a:lstStyle/>
          <a:p>
            <a:pPr>
              <a:defRPr/>
            </a:pPr>
            <a:r>
              <a:rPr lang="en-US" sz="2400" dirty="0" smtClean="0"/>
              <a:t>Note that we have made a POSSIBLE choice (absorption) IMPOSSIBLE.  This is allowed ONLY because absorbed particles have NO possibility of contributing to the answer. </a:t>
            </a:r>
          </a:p>
          <a:p>
            <a:pPr>
              <a:defRPr/>
            </a:pPr>
            <a:r>
              <a:rPr lang="en-US" sz="2400" dirty="0" smtClean="0"/>
              <a:t>In addition to a lower variance (per history), we are ALSO guaranteed to have higher computer run times, since each history will be longer.  </a:t>
            </a:r>
          </a:p>
          <a:p>
            <a:pPr>
              <a:defRPr/>
            </a:pPr>
            <a:r>
              <a:rPr lang="en-US" sz="2400" dirty="0" smtClean="0"/>
              <a:t>May or may not be worth it.</a:t>
            </a:r>
          </a:p>
          <a:p>
            <a:pPr>
              <a:defRPr/>
            </a:pPr>
            <a:r>
              <a:rPr lang="en-US" sz="2400" dirty="0" smtClean="0"/>
              <a:t>Another way of looking at this: Divide particle into two parts: the fraction that scatters and the fraction that absorbs.  We continue to follow only the first (scattering) and let the fraction that absorbs die.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Slide Number Placeholder 3"/>
          <p:cNvSpPr>
            <a:spLocks noGrp="1"/>
          </p:cNvSpPr>
          <p:nvPr>
            <p:ph type="sldNum" sz="quarter" idx="10"/>
          </p:nvPr>
        </p:nvSpPr>
        <p:spPr>
          <a:noFill/>
        </p:spPr>
        <p:txBody>
          <a:bodyPr/>
          <a:lstStyle/>
          <a:p>
            <a:fld id="{CA13DC40-3BCF-42EF-A90F-69D27EF00F58}" type="slidenum">
              <a:rPr lang="en-US">
                <a:latin typeface="Arial" pitchFamily="34" charset="0"/>
              </a:rPr>
              <a:pPr/>
              <a:t>11</a:t>
            </a:fld>
            <a:endParaRPr lang="en-US">
              <a:latin typeface="Arial" pitchFamily="34" charset="0"/>
            </a:endParaRPr>
          </a:p>
        </p:txBody>
      </p:sp>
      <p:sp>
        <p:nvSpPr>
          <p:cNvPr id="365570" name="Rectangle 2"/>
          <p:cNvSpPr>
            <a:spLocks noGrp="1" noChangeArrowheads="1"/>
          </p:cNvSpPr>
          <p:nvPr>
            <p:ph type="title"/>
          </p:nvPr>
        </p:nvSpPr>
        <p:spPr/>
        <p:txBody>
          <a:bodyPr/>
          <a:lstStyle/>
          <a:p>
            <a:pPr>
              <a:defRPr/>
            </a:pPr>
            <a:r>
              <a:rPr lang="en-US" smtClean="0"/>
              <a:t>Splitting</a:t>
            </a:r>
          </a:p>
        </p:txBody>
      </p:sp>
      <p:sp>
        <p:nvSpPr>
          <p:cNvPr id="365571" name="Rectangle 3"/>
          <p:cNvSpPr>
            <a:spLocks noGrp="1" noChangeArrowheads="1"/>
          </p:cNvSpPr>
          <p:nvPr>
            <p:ph type="body" idx="1"/>
          </p:nvPr>
        </p:nvSpPr>
        <p:spPr/>
        <p:txBody>
          <a:bodyPr/>
          <a:lstStyle/>
          <a:p>
            <a:pPr>
              <a:defRPr/>
            </a:pPr>
            <a:r>
              <a:rPr lang="en-US" smtClean="0"/>
              <a:t>Forms the basis for other variance reduction techniques.   </a:t>
            </a:r>
          </a:p>
          <a:p>
            <a:pPr>
              <a:defRPr/>
            </a:pPr>
            <a:r>
              <a:rPr lang="en-US" smtClean="0"/>
              <a:t>Does not really fit the pattern of MODIFYING the probability distribution.  </a:t>
            </a:r>
          </a:p>
          <a:p>
            <a:pPr>
              <a:defRPr/>
            </a:pPr>
            <a:r>
              <a:rPr lang="en-US" smtClean="0"/>
              <a:t>Instead, the single particle becomes multiple particles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Slide Number Placeholder 3"/>
          <p:cNvSpPr>
            <a:spLocks noGrp="1"/>
          </p:cNvSpPr>
          <p:nvPr>
            <p:ph type="sldNum" sz="quarter" idx="10"/>
          </p:nvPr>
        </p:nvSpPr>
        <p:spPr>
          <a:noFill/>
        </p:spPr>
        <p:txBody>
          <a:bodyPr/>
          <a:lstStyle/>
          <a:p>
            <a:fld id="{FE03BD4A-CAE6-4704-9E57-4CCDBA01873A}" type="slidenum">
              <a:rPr lang="en-US">
                <a:latin typeface="Arial" pitchFamily="34" charset="0"/>
              </a:rPr>
              <a:pPr/>
              <a:t>12</a:t>
            </a:fld>
            <a:endParaRPr lang="en-US">
              <a:latin typeface="Arial" pitchFamily="34" charset="0"/>
            </a:endParaRPr>
          </a:p>
        </p:txBody>
      </p:sp>
      <p:sp>
        <p:nvSpPr>
          <p:cNvPr id="367618" name="Rectangle 2"/>
          <p:cNvSpPr>
            <a:spLocks noGrp="1" noChangeArrowheads="1"/>
          </p:cNvSpPr>
          <p:nvPr>
            <p:ph type="title"/>
          </p:nvPr>
        </p:nvSpPr>
        <p:spPr/>
        <p:txBody>
          <a:bodyPr/>
          <a:lstStyle/>
          <a:p>
            <a:pPr>
              <a:defRPr/>
            </a:pPr>
            <a:r>
              <a:rPr lang="en-US" smtClean="0"/>
              <a:t>Splitting (2)</a:t>
            </a:r>
          </a:p>
        </p:txBody>
      </p:sp>
      <p:sp>
        <p:nvSpPr>
          <p:cNvPr id="367619" name="Rectangle 3"/>
          <p:cNvSpPr>
            <a:spLocks noGrp="1" noChangeArrowheads="1"/>
          </p:cNvSpPr>
          <p:nvPr>
            <p:ph type="body" idx="1"/>
          </p:nvPr>
        </p:nvSpPr>
        <p:spPr>
          <a:xfrm>
            <a:off x="596900" y="1511300"/>
            <a:ext cx="7772400" cy="4114800"/>
          </a:xfrm>
        </p:spPr>
        <p:txBody>
          <a:bodyPr/>
          <a:lstStyle/>
          <a:p>
            <a:pPr>
              <a:defRPr/>
            </a:pPr>
            <a:r>
              <a:rPr lang="en-US" sz="2400" dirty="0" smtClean="0"/>
              <a:t>Two common situations in particle transport that involve splitting: </a:t>
            </a:r>
          </a:p>
          <a:p>
            <a:pPr lvl="1">
              <a:defRPr/>
            </a:pPr>
            <a:r>
              <a:rPr lang="en-US" sz="2000" dirty="0" smtClean="0"/>
              <a:t>Particles emitted from a collision, one of them is followed as a continuation of the current particle history, and then, after the original particle history is over, we come back and "pick up" the second particle from the original collision site and follow IT to conclusion. </a:t>
            </a:r>
          </a:p>
          <a:p>
            <a:pPr lvl="1">
              <a:defRPr/>
            </a:pPr>
            <a:r>
              <a:rPr lang="en-US" sz="2000" dirty="0" smtClean="0"/>
              <a:t>Particle is split into two or more "pieces" when an "important" region is entered in order to even out the statistics. </a:t>
            </a:r>
          </a:p>
          <a:p>
            <a:pPr>
              <a:defRPr/>
            </a:pPr>
            <a:r>
              <a:rPr lang="en-US" sz="2400" dirty="0" smtClean="0"/>
              <a:t>Basic mathematical idea of splitting is that ALL of the options of a discrete probability distribution are followed with weight corrections proportional to the discrete probabilities.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Slide Number Placeholder 3"/>
          <p:cNvSpPr>
            <a:spLocks noGrp="1"/>
          </p:cNvSpPr>
          <p:nvPr>
            <p:ph type="sldNum" sz="quarter" idx="10"/>
          </p:nvPr>
        </p:nvSpPr>
        <p:spPr>
          <a:noFill/>
        </p:spPr>
        <p:txBody>
          <a:bodyPr/>
          <a:lstStyle/>
          <a:p>
            <a:fld id="{C3D7F8D4-3548-459E-8C80-933436C50614}" type="slidenum">
              <a:rPr lang="en-US">
                <a:latin typeface="Arial" pitchFamily="34" charset="0"/>
              </a:rPr>
              <a:pPr/>
              <a:t>13</a:t>
            </a:fld>
            <a:endParaRPr lang="en-US">
              <a:latin typeface="Arial" pitchFamily="34" charset="0"/>
            </a:endParaRPr>
          </a:p>
        </p:txBody>
      </p:sp>
      <p:sp>
        <p:nvSpPr>
          <p:cNvPr id="369666" name="Rectangle 2"/>
          <p:cNvSpPr>
            <a:spLocks noGrp="1" noChangeArrowheads="1"/>
          </p:cNvSpPr>
          <p:nvPr>
            <p:ph type="title"/>
          </p:nvPr>
        </p:nvSpPr>
        <p:spPr/>
        <p:txBody>
          <a:bodyPr/>
          <a:lstStyle/>
          <a:p>
            <a:pPr>
              <a:defRPr/>
            </a:pPr>
            <a:r>
              <a:rPr lang="en-US" smtClean="0"/>
              <a:t>Splitting (3)</a:t>
            </a:r>
          </a:p>
        </p:txBody>
      </p:sp>
      <p:sp>
        <p:nvSpPr>
          <p:cNvPr id="369667" name="Rectangle 3"/>
          <p:cNvSpPr>
            <a:spLocks noGrp="1" noChangeArrowheads="1"/>
          </p:cNvSpPr>
          <p:nvPr>
            <p:ph type="body" idx="1"/>
          </p:nvPr>
        </p:nvSpPr>
        <p:spPr>
          <a:xfrm>
            <a:off x="647700" y="1727200"/>
            <a:ext cx="7772400" cy="4114800"/>
          </a:xfrm>
        </p:spPr>
        <p:txBody>
          <a:bodyPr/>
          <a:lstStyle/>
          <a:p>
            <a:pPr>
              <a:lnSpc>
                <a:spcPct val="90000"/>
              </a:lnSpc>
              <a:defRPr/>
            </a:pPr>
            <a:r>
              <a:rPr lang="en-US" sz="2400" dirty="0" smtClean="0"/>
              <a:t>Example: Assume that a history (in progress) with weight of 0.5 faces a discrete decision with three possible outcomes: </a:t>
            </a:r>
          </a:p>
          <a:p>
            <a:pPr lvl="1">
              <a:lnSpc>
                <a:spcPct val="90000"/>
              </a:lnSpc>
              <a:defRPr/>
            </a:pPr>
            <a:r>
              <a:rPr lang="en-US" sz="2000" dirty="0" smtClean="0"/>
              <a:t>State 1 with a 60% probability;</a:t>
            </a:r>
          </a:p>
          <a:p>
            <a:pPr lvl="1">
              <a:lnSpc>
                <a:spcPct val="90000"/>
              </a:lnSpc>
              <a:defRPr/>
            </a:pPr>
            <a:r>
              <a:rPr lang="en-US" sz="2000" dirty="0" smtClean="0"/>
              <a:t>State 2 with a 30% probability; and</a:t>
            </a:r>
          </a:p>
          <a:p>
            <a:pPr lvl="1">
              <a:lnSpc>
                <a:spcPct val="90000"/>
              </a:lnSpc>
              <a:defRPr/>
            </a:pPr>
            <a:r>
              <a:rPr lang="en-US" sz="2000" dirty="0" smtClean="0"/>
              <a:t>State 3 with a 10% probability.</a:t>
            </a:r>
          </a:p>
          <a:p>
            <a:pPr>
              <a:lnSpc>
                <a:spcPct val="90000"/>
              </a:lnSpc>
              <a:defRPr/>
            </a:pPr>
            <a:r>
              <a:rPr lang="en-US" sz="2400" dirty="0" smtClean="0"/>
              <a:t>Instead of choosing between the three, we follow each of them in turn.  </a:t>
            </a:r>
          </a:p>
          <a:p>
            <a:pPr lvl="1">
              <a:lnSpc>
                <a:spcPct val="90000"/>
              </a:lnSpc>
              <a:defRPr/>
            </a:pPr>
            <a:r>
              <a:rPr lang="en-US" sz="2000" dirty="0" smtClean="0"/>
              <a:t>Continue the history by following the history into State 1 with a weight of 0.30 and "bank" (i.e., save in a special file of "states" to be continued later) one history in State 2 with weight 0.15 (=30% of 0.5) and one history in State 3 with weight 0.05. </a:t>
            </a:r>
          </a:p>
          <a:p>
            <a:pPr>
              <a:lnSpc>
                <a:spcPct val="90000"/>
              </a:lnSpc>
              <a:defRPr/>
            </a:pPr>
            <a:r>
              <a:rPr lang="en-US" sz="2400" dirty="0" smtClean="0"/>
              <a:t>After a particle history ends, we return to banked particles until the bank is empty.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Slide Number Placeholder 3"/>
          <p:cNvSpPr>
            <a:spLocks noGrp="1"/>
          </p:cNvSpPr>
          <p:nvPr>
            <p:ph type="sldNum" sz="quarter" idx="10"/>
          </p:nvPr>
        </p:nvSpPr>
        <p:spPr>
          <a:noFill/>
        </p:spPr>
        <p:txBody>
          <a:bodyPr/>
          <a:lstStyle/>
          <a:p>
            <a:fld id="{D3E2F940-B70E-4DF1-9455-0E5E6614F624}" type="slidenum">
              <a:rPr lang="en-US">
                <a:latin typeface="Arial" pitchFamily="34" charset="0"/>
              </a:rPr>
              <a:pPr/>
              <a:t>14</a:t>
            </a:fld>
            <a:endParaRPr lang="en-US">
              <a:latin typeface="Arial" pitchFamily="34" charset="0"/>
            </a:endParaRPr>
          </a:p>
        </p:txBody>
      </p:sp>
      <p:sp>
        <p:nvSpPr>
          <p:cNvPr id="371714" name="Rectangle 2"/>
          <p:cNvSpPr>
            <a:spLocks noGrp="1" noChangeArrowheads="1"/>
          </p:cNvSpPr>
          <p:nvPr>
            <p:ph type="title"/>
          </p:nvPr>
        </p:nvSpPr>
        <p:spPr/>
        <p:txBody>
          <a:bodyPr/>
          <a:lstStyle/>
          <a:p>
            <a:pPr>
              <a:defRPr/>
            </a:pPr>
            <a:r>
              <a:rPr lang="en-US" smtClean="0"/>
              <a:t>Forced Collisions</a:t>
            </a:r>
          </a:p>
        </p:txBody>
      </p:sp>
      <p:sp>
        <p:nvSpPr>
          <p:cNvPr id="371715" name="Rectangle 3"/>
          <p:cNvSpPr>
            <a:spLocks noGrp="1" noChangeArrowheads="1"/>
          </p:cNvSpPr>
          <p:nvPr>
            <p:ph type="body" idx="1"/>
          </p:nvPr>
        </p:nvSpPr>
        <p:spPr/>
        <p:txBody>
          <a:bodyPr/>
          <a:lstStyle/>
          <a:p>
            <a:pPr>
              <a:defRPr/>
            </a:pPr>
            <a:r>
              <a:rPr lang="en-US" smtClean="0"/>
              <a:t>General description:  FORCE a collision in a particular section of the path of a particle.  We will use it in a particular way, not allowing particle to escape.</a:t>
            </a:r>
          </a:p>
          <a:p>
            <a:pPr>
              <a:defRPr/>
            </a:pPr>
            <a:r>
              <a:rPr lang="en-US" smtClean="0"/>
              <a:t>Keeps particles alive longer, so should increase contribution to all scores</a:t>
            </a:r>
          </a:p>
          <a:p>
            <a:pPr>
              <a:defRPr/>
            </a:pPr>
            <a:r>
              <a:rPr lang="en-US" smtClean="0"/>
              <a:t>Which of the transport decisions is being adjusted:  #4. Distance to next collision.  </a:t>
            </a:r>
          </a:p>
          <a:p>
            <a:pPr>
              <a:defRPr/>
            </a:pPr>
            <a:endParaRPr lang="en-US" smtClean="0"/>
          </a:p>
          <a:p>
            <a:pPr>
              <a:defRPr/>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6" name="Slide Number Placeholder 3"/>
          <p:cNvSpPr>
            <a:spLocks noGrp="1"/>
          </p:cNvSpPr>
          <p:nvPr>
            <p:ph type="sldNum" sz="quarter" idx="10"/>
          </p:nvPr>
        </p:nvSpPr>
        <p:spPr>
          <a:noFill/>
        </p:spPr>
        <p:txBody>
          <a:bodyPr/>
          <a:lstStyle/>
          <a:p>
            <a:fld id="{9635D177-B6B9-4C37-BD74-70CFA762225D}" type="slidenum">
              <a:rPr lang="en-US">
                <a:latin typeface="Arial" pitchFamily="34" charset="0"/>
              </a:rPr>
              <a:pPr/>
              <a:t>15</a:t>
            </a:fld>
            <a:endParaRPr lang="en-US">
              <a:latin typeface="Arial" pitchFamily="34" charset="0"/>
            </a:endParaRPr>
          </a:p>
        </p:txBody>
      </p:sp>
      <p:sp>
        <p:nvSpPr>
          <p:cNvPr id="373762" name="Rectangle 2"/>
          <p:cNvSpPr>
            <a:spLocks noGrp="1" noChangeArrowheads="1"/>
          </p:cNvSpPr>
          <p:nvPr>
            <p:ph type="title"/>
          </p:nvPr>
        </p:nvSpPr>
        <p:spPr/>
        <p:txBody>
          <a:bodyPr/>
          <a:lstStyle/>
          <a:p>
            <a:pPr>
              <a:defRPr/>
            </a:pPr>
            <a:r>
              <a:rPr lang="en-US" smtClean="0"/>
              <a:t>Forced Collisions (2)</a:t>
            </a:r>
          </a:p>
        </p:txBody>
      </p:sp>
      <p:sp>
        <p:nvSpPr>
          <p:cNvPr id="373763" name="Rectangle 3"/>
          <p:cNvSpPr>
            <a:spLocks noGrp="1" noChangeArrowheads="1"/>
          </p:cNvSpPr>
          <p:nvPr>
            <p:ph type="body" idx="1"/>
          </p:nvPr>
        </p:nvSpPr>
        <p:spPr>
          <a:xfrm>
            <a:off x="571500" y="1371600"/>
            <a:ext cx="7772400" cy="4114800"/>
          </a:xfrm>
        </p:spPr>
        <p:txBody>
          <a:bodyPr/>
          <a:lstStyle/>
          <a:p>
            <a:pPr>
              <a:defRPr/>
            </a:pPr>
            <a:r>
              <a:rPr lang="en-US" dirty="0" smtClean="0"/>
              <a:t>Mathematical layout: This is a splitting technique: the particle is divided between the part that DOES collide in the desired region and the part the DOES NOT collide in the desired region.  </a:t>
            </a:r>
          </a:p>
          <a:p>
            <a:pPr>
              <a:defRPr/>
            </a:pPr>
            <a:r>
              <a:rPr lang="en-US" dirty="0" smtClean="0"/>
              <a:t>Assume the distance to the boundary is t0 (in mean free paths)</a:t>
            </a:r>
          </a:p>
          <a:p>
            <a:pPr>
              <a:defRPr/>
            </a:pPr>
            <a:r>
              <a:rPr lang="en-US" dirty="0" smtClean="0"/>
              <a:t>Actual probability distribution:  </a:t>
            </a:r>
          </a:p>
          <a:p>
            <a:pPr lvl="1">
              <a:defRPr/>
            </a:pPr>
            <a:r>
              <a:rPr lang="en-US" dirty="0" smtClean="0"/>
              <a:t>Probability of escaping:  </a:t>
            </a:r>
          </a:p>
          <a:p>
            <a:pPr lvl="1">
              <a:defRPr/>
            </a:pPr>
            <a:r>
              <a:rPr lang="en-US" dirty="0" smtClean="0"/>
              <a:t>Non-escape with probability:  </a:t>
            </a:r>
          </a:p>
          <a:p>
            <a:pPr>
              <a:defRPr/>
            </a:pPr>
            <a:r>
              <a:rPr lang="en-US" dirty="0" smtClean="0"/>
              <a:t>Our decision non-escape with probability 1.00.  </a:t>
            </a:r>
          </a:p>
        </p:txBody>
      </p:sp>
      <p:graphicFrame>
        <p:nvGraphicFramePr>
          <p:cNvPr id="274434" name="Object 2"/>
          <p:cNvGraphicFramePr>
            <a:graphicFrameLocks noChangeAspect="1"/>
          </p:cNvGraphicFramePr>
          <p:nvPr>
            <p:extLst>
              <p:ext uri="{D42A27DB-BD31-4B8C-83A1-F6EECF244321}">
                <p14:modId xmlns:p14="http://schemas.microsoft.com/office/powerpoint/2010/main" val="48474632"/>
              </p:ext>
            </p:extLst>
          </p:nvPr>
        </p:nvGraphicFramePr>
        <p:xfrm>
          <a:off x="5830888" y="4422775"/>
          <a:ext cx="1673225" cy="604838"/>
        </p:xfrm>
        <a:graphic>
          <a:graphicData uri="http://schemas.openxmlformats.org/presentationml/2006/ole">
            <mc:AlternateContent xmlns:mc="http://schemas.openxmlformats.org/markup-compatibility/2006">
              <mc:Choice xmlns:v="urn:schemas-microsoft-com:vml" Requires="v">
                <p:oleObj spid="_x0000_s68620" name="Equation" r:id="rId4" imgW="749160" imgH="253800" progId="Equation.DSMT4">
                  <p:embed/>
                </p:oleObj>
              </mc:Choice>
              <mc:Fallback>
                <p:oleObj name="Equation" r:id="rId4" imgW="749160" imgH="253800" progId="Equation.DSMT4">
                  <p:embed/>
                  <p:pic>
                    <p:nvPicPr>
                      <p:cNvPr id="0" name="Object 2"/>
                      <p:cNvPicPr>
                        <a:picLocks noChangeAspect="1" noChangeArrowheads="1"/>
                      </p:cNvPicPr>
                      <p:nvPr/>
                    </p:nvPicPr>
                    <p:blipFill>
                      <a:blip r:embed="rId5"/>
                      <a:srcRect/>
                      <a:stretch>
                        <a:fillRect/>
                      </a:stretch>
                    </p:blipFill>
                    <p:spPr bwMode="auto">
                      <a:xfrm>
                        <a:off x="5830888" y="4422775"/>
                        <a:ext cx="1673225"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35" name="Object 3"/>
          <p:cNvGraphicFramePr>
            <a:graphicFrameLocks noChangeAspect="1"/>
          </p:cNvGraphicFramePr>
          <p:nvPr>
            <p:extLst>
              <p:ext uri="{D42A27DB-BD31-4B8C-83A1-F6EECF244321}">
                <p14:modId xmlns:p14="http://schemas.microsoft.com/office/powerpoint/2010/main" val="1279114352"/>
              </p:ext>
            </p:extLst>
          </p:nvPr>
        </p:nvGraphicFramePr>
        <p:xfrm>
          <a:off x="4829175" y="4945063"/>
          <a:ext cx="2601913" cy="585787"/>
        </p:xfrm>
        <a:graphic>
          <a:graphicData uri="http://schemas.openxmlformats.org/presentationml/2006/ole">
            <mc:AlternateContent xmlns:mc="http://schemas.openxmlformats.org/markup-compatibility/2006">
              <mc:Choice xmlns:v="urn:schemas-microsoft-com:vml" Requires="v">
                <p:oleObj spid="_x0000_s68621" name="Equation" r:id="rId6" imgW="1130040" imgH="253800" progId="Equation.DSMT4">
                  <p:embed/>
                </p:oleObj>
              </mc:Choice>
              <mc:Fallback>
                <p:oleObj name="Equation" r:id="rId6" imgW="1130040" imgH="253800" progId="Equation.DSMT4">
                  <p:embed/>
                  <p:pic>
                    <p:nvPicPr>
                      <p:cNvPr id="0" name="Object 3"/>
                      <p:cNvPicPr>
                        <a:picLocks noChangeAspect="1" noChangeArrowheads="1"/>
                      </p:cNvPicPr>
                      <p:nvPr/>
                    </p:nvPicPr>
                    <p:blipFill>
                      <a:blip r:embed="rId7"/>
                      <a:srcRect/>
                      <a:stretch>
                        <a:fillRect/>
                      </a:stretch>
                    </p:blipFill>
                    <p:spPr bwMode="auto">
                      <a:xfrm>
                        <a:off x="4829175" y="4945063"/>
                        <a:ext cx="2601913" cy="585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60" name="Slide Number Placeholder 3"/>
          <p:cNvSpPr>
            <a:spLocks noGrp="1"/>
          </p:cNvSpPr>
          <p:nvPr>
            <p:ph type="sldNum" sz="quarter" idx="10"/>
          </p:nvPr>
        </p:nvSpPr>
        <p:spPr>
          <a:xfrm>
            <a:off x="6451600" y="5740400"/>
            <a:ext cx="1905000" cy="457200"/>
          </a:xfrm>
          <a:noFill/>
        </p:spPr>
        <p:txBody>
          <a:bodyPr/>
          <a:lstStyle/>
          <a:p>
            <a:fld id="{D92E130D-03F5-47D3-83A7-3E8D804E67D0}" type="slidenum">
              <a:rPr lang="en-US">
                <a:latin typeface="Arial" pitchFamily="34" charset="0"/>
              </a:rPr>
              <a:pPr/>
              <a:t>16</a:t>
            </a:fld>
            <a:endParaRPr lang="en-US">
              <a:latin typeface="Arial" pitchFamily="34" charset="0"/>
            </a:endParaRPr>
          </a:p>
        </p:txBody>
      </p:sp>
      <p:sp>
        <p:nvSpPr>
          <p:cNvPr id="375810" name="Rectangle 2"/>
          <p:cNvSpPr>
            <a:spLocks noGrp="1" noChangeArrowheads="1"/>
          </p:cNvSpPr>
          <p:nvPr>
            <p:ph type="title"/>
          </p:nvPr>
        </p:nvSpPr>
        <p:spPr/>
        <p:txBody>
          <a:bodyPr/>
          <a:lstStyle/>
          <a:p>
            <a:pPr>
              <a:defRPr/>
            </a:pPr>
            <a:r>
              <a:rPr lang="en-US" smtClean="0"/>
              <a:t>Forced Collisions (3)</a:t>
            </a:r>
          </a:p>
        </p:txBody>
      </p:sp>
      <p:sp>
        <p:nvSpPr>
          <p:cNvPr id="375811" name="Rectangle 3"/>
          <p:cNvSpPr>
            <a:spLocks noGrp="1" noChangeArrowheads="1"/>
          </p:cNvSpPr>
          <p:nvPr>
            <p:ph type="body" idx="1"/>
          </p:nvPr>
        </p:nvSpPr>
        <p:spPr>
          <a:xfrm>
            <a:off x="584200" y="1473200"/>
            <a:ext cx="7772400" cy="4114800"/>
          </a:xfrm>
        </p:spPr>
        <p:txBody>
          <a:bodyPr/>
          <a:lstStyle/>
          <a:p>
            <a:pPr>
              <a:lnSpc>
                <a:spcPct val="90000"/>
              </a:lnSpc>
              <a:defRPr/>
            </a:pPr>
            <a:r>
              <a:rPr lang="en-US" sz="2400" smtClean="0"/>
              <a:t>Weight correction: </a:t>
            </a:r>
          </a:p>
          <a:p>
            <a:pPr>
              <a:lnSpc>
                <a:spcPct val="90000"/>
              </a:lnSpc>
              <a:defRPr/>
            </a:pPr>
            <a:endParaRPr lang="en-US" sz="2400" smtClean="0"/>
          </a:p>
          <a:p>
            <a:pPr>
              <a:lnSpc>
                <a:spcPct val="90000"/>
              </a:lnSpc>
              <a:defRPr/>
            </a:pPr>
            <a:endParaRPr lang="en-US" sz="2400" smtClean="0"/>
          </a:p>
          <a:p>
            <a:pPr>
              <a:lnSpc>
                <a:spcPct val="90000"/>
              </a:lnSpc>
              <a:defRPr/>
            </a:pPr>
            <a:endParaRPr lang="en-US" sz="2400" smtClean="0"/>
          </a:p>
          <a:p>
            <a:pPr>
              <a:lnSpc>
                <a:spcPct val="90000"/>
              </a:lnSpc>
              <a:defRPr/>
            </a:pPr>
            <a:r>
              <a:rPr lang="en-US" sz="2400" smtClean="0"/>
              <a:t>Remember the splitting "roots" of this procedure, and recognize that the "other " part of the particle DOES escape.  Therefore, we should contribute</a:t>
            </a:r>
          </a:p>
          <a:p>
            <a:pPr>
              <a:lnSpc>
                <a:spcPct val="90000"/>
              </a:lnSpc>
              <a:buFontTx/>
              <a:buNone/>
              <a:defRPr/>
            </a:pPr>
            <a:r>
              <a:rPr lang="en-US" sz="2400" smtClean="0"/>
              <a:t>	to the leakage of the closest boundary, where w is the weight BEFORE the correction.  </a:t>
            </a:r>
          </a:p>
          <a:p>
            <a:pPr>
              <a:lnSpc>
                <a:spcPct val="90000"/>
              </a:lnSpc>
              <a:defRPr/>
            </a:pPr>
            <a:r>
              <a:rPr lang="en-US" sz="2400" smtClean="0"/>
              <a:t>Again, possible that longer computer run time will hurt more than lower variance will help.  </a:t>
            </a:r>
          </a:p>
          <a:p>
            <a:pPr lvl="1">
              <a:lnSpc>
                <a:spcPct val="90000"/>
              </a:lnSpc>
              <a:defRPr/>
            </a:pPr>
            <a:r>
              <a:rPr lang="en-US" sz="2000" smtClean="0"/>
              <a:t>In fact, most of the literature indicates that this is USUALLY that case, so that "non-escape" forced collision is seldom used.  </a:t>
            </a:r>
          </a:p>
          <a:p>
            <a:pPr>
              <a:lnSpc>
                <a:spcPct val="90000"/>
              </a:lnSpc>
              <a:defRPr/>
            </a:pPr>
            <a:endParaRPr lang="en-US" sz="2400" smtClean="0"/>
          </a:p>
          <a:p>
            <a:pPr>
              <a:lnSpc>
                <a:spcPct val="90000"/>
              </a:lnSpc>
              <a:defRPr/>
            </a:pPr>
            <a:endParaRPr lang="en-US" sz="2400" smtClean="0"/>
          </a:p>
        </p:txBody>
      </p:sp>
      <p:graphicFrame>
        <p:nvGraphicFramePr>
          <p:cNvPr id="275458" name="Object 2"/>
          <p:cNvGraphicFramePr>
            <a:graphicFrameLocks noChangeAspect="1"/>
          </p:cNvGraphicFramePr>
          <p:nvPr>
            <p:extLst>
              <p:ext uri="{D42A27DB-BD31-4B8C-83A1-F6EECF244321}">
                <p14:modId xmlns:p14="http://schemas.microsoft.com/office/powerpoint/2010/main" val="1271711335"/>
              </p:ext>
            </p:extLst>
          </p:nvPr>
        </p:nvGraphicFramePr>
        <p:xfrm>
          <a:off x="1819275" y="1833563"/>
          <a:ext cx="4724400" cy="1092200"/>
        </p:xfrm>
        <a:graphic>
          <a:graphicData uri="http://schemas.openxmlformats.org/presentationml/2006/ole">
            <mc:AlternateContent xmlns:mc="http://schemas.openxmlformats.org/markup-compatibility/2006">
              <mc:Choice xmlns:v="urn:schemas-microsoft-com:vml" Requires="v">
                <p:oleObj spid="_x0000_s69644" name="Equation" r:id="rId4" imgW="1968480" imgH="469800" progId="Equation.DSMT4">
                  <p:embed/>
                </p:oleObj>
              </mc:Choice>
              <mc:Fallback>
                <p:oleObj name="Equation" r:id="rId4" imgW="1968480" imgH="469800" progId="Equation.DSMT4">
                  <p:embed/>
                  <p:pic>
                    <p:nvPicPr>
                      <p:cNvPr id="0" name="Object 2"/>
                      <p:cNvPicPr>
                        <a:picLocks noChangeAspect="1" noChangeArrowheads="1"/>
                      </p:cNvPicPr>
                      <p:nvPr/>
                    </p:nvPicPr>
                    <p:blipFill>
                      <a:blip r:embed="rId5"/>
                      <a:srcRect/>
                      <a:stretch>
                        <a:fillRect/>
                      </a:stretch>
                    </p:blipFill>
                    <p:spPr bwMode="auto">
                      <a:xfrm>
                        <a:off x="1819275" y="1833563"/>
                        <a:ext cx="4724400" cy="109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5459" name="Object 3"/>
          <p:cNvGraphicFramePr>
            <a:graphicFrameLocks noChangeAspect="1"/>
          </p:cNvGraphicFramePr>
          <p:nvPr/>
        </p:nvGraphicFramePr>
        <p:xfrm>
          <a:off x="6659563" y="3656013"/>
          <a:ext cx="908050" cy="508000"/>
        </p:xfrm>
        <a:graphic>
          <a:graphicData uri="http://schemas.openxmlformats.org/presentationml/2006/ole">
            <mc:AlternateContent xmlns:mc="http://schemas.openxmlformats.org/markup-compatibility/2006">
              <mc:Choice xmlns:v="urn:schemas-microsoft-com:vml" Requires="v">
                <p:oleObj spid="_x0000_s69645" name="Equation" r:id="rId6" imgW="355320" imgH="203040" progId="Equation.3">
                  <p:embed/>
                </p:oleObj>
              </mc:Choice>
              <mc:Fallback>
                <p:oleObj name="Equation" r:id="rId6" imgW="355320" imgH="2030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59563" y="3656013"/>
                        <a:ext cx="90805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Slide Number Placeholder 3"/>
          <p:cNvSpPr>
            <a:spLocks noGrp="1"/>
          </p:cNvSpPr>
          <p:nvPr>
            <p:ph type="sldNum" sz="quarter" idx="10"/>
          </p:nvPr>
        </p:nvSpPr>
        <p:spPr>
          <a:noFill/>
        </p:spPr>
        <p:txBody>
          <a:bodyPr/>
          <a:lstStyle/>
          <a:p>
            <a:fld id="{4660F97F-8112-4E46-A2AF-AAE161460C84}" type="slidenum">
              <a:rPr lang="en-US">
                <a:latin typeface="Arial" pitchFamily="34" charset="0"/>
              </a:rPr>
              <a:pPr/>
              <a:t>17</a:t>
            </a:fld>
            <a:endParaRPr lang="en-US">
              <a:latin typeface="Arial" pitchFamily="34" charset="0"/>
            </a:endParaRPr>
          </a:p>
        </p:txBody>
      </p:sp>
      <p:sp>
        <p:nvSpPr>
          <p:cNvPr id="377858" name="Rectangle 2"/>
          <p:cNvSpPr>
            <a:spLocks noGrp="1" noChangeArrowheads="1"/>
          </p:cNvSpPr>
          <p:nvPr>
            <p:ph type="title"/>
          </p:nvPr>
        </p:nvSpPr>
        <p:spPr/>
        <p:txBody>
          <a:bodyPr/>
          <a:lstStyle/>
          <a:p>
            <a:pPr>
              <a:defRPr/>
            </a:pPr>
            <a:r>
              <a:rPr lang="en-US" smtClean="0"/>
              <a:t>Russian Roulette</a:t>
            </a:r>
          </a:p>
        </p:txBody>
      </p:sp>
      <p:sp>
        <p:nvSpPr>
          <p:cNvPr id="377859" name="Rectangle 3"/>
          <p:cNvSpPr>
            <a:spLocks noGrp="1" noChangeArrowheads="1"/>
          </p:cNvSpPr>
          <p:nvPr>
            <p:ph type="body" idx="1"/>
          </p:nvPr>
        </p:nvSpPr>
        <p:spPr/>
        <p:txBody>
          <a:bodyPr/>
          <a:lstStyle/>
          <a:p>
            <a:pPr>
              <a:defRPr/>
            </a:pPr>
            <a:r>
              <a:rPr lang="en-US" dirty="0" smtClean="0"/>
              <a:t>Like splitting, mathematical tool that is needed for implementing variance reduction techniques.  </a:t>
            </a:r>
          </a:p>
          <a:p>
            <a:pPr>
              <a:defRPr/>
            </a:pPr>
            <a:r>
              <a:rPr lang="en-US" dirty="0" smtClean="0"/>
              <a:t>Idea: COMBINE several particles into one particle by selective killing.</a:t>
            </a:r>
          </a:p>
          <a:p>
            <a:pPr>
              <a:defRPr/>
            </a:pPr>
            <a:r>
              <a:rPr lang="en-US" dirty="0" smtClean="0"/>
              <a:t>Mathematics: Have a particle DIE with a high probability of 1-p  (typically 90-99%).  </a:t>
            </a:r>
          </a:p>
          <a:p>
            <a:pPr>
              <a:defRPr/>
            </a:pPr>
            <a:r>
              <a:rPr lang="en-US" dirty="0" smtClean="0"/>
              <a:t>To keep the method unbiased, if a particle survives, its weight is increased by a factor of 1/p.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3" name="Slide Number Placeholder 5"/>
          <p:cNvSpPr>
            <a:spLocks noGrp="1"/>
          </p:cNvSpPr>
          <p:nvPr>
            <p:ph type="sldNum" sz="quarter" idx="10"/>
          </p:nvPr>
        </p:nvSpPr>
        <p:spPr>
          <a:noFill/>
        </p:spPr>
        <p:txBody>
          <a:bodyPr/>
          <a:lstStyle/>
          <a:p>
            <a:fld id="{DC3F7D18-5C18-47A3-8DF8-A8154A86F528}" type="slidenum">
              <a:rPr lang="en-US">
                <a:latin typeface="Arial" pitchFamily="34" charset="0"/>
              </a:rPr>
              <a:pPr/>
              <a:t>18</a:t>
            </a:fld>
            <a:endParaRPr lang="en-US">
              <a:latin typeface="Arial" pitchFamily="34" charset="0"/>
            </a:endParaRPr>
          </a:p>
        </p:txBody>
      </p:sp>
      <p:sp>
        <p:nvSpPr>
          <p:cNvPr id="379906" name="Rectangle 2"/>
          <p:cNvSpPr>
            <a:spLocks noGrp="1" noChangeArrowheads="1"/>
          </p:cNvSpPr>
          <p:nvPr>
            <p:ph type="title"/>
          </p:nvPr>
        </p:nvSpPr>
        <p:spPr/>
        <p:txBody>
          <a:bodyPr/>
          <a:lstStyle/>
          <a:p>
            <a:pPr>
              <a:defRPr/>
            </a:pPr>
            <a:r>
              <a:rPr lang="en-US" smtClean="0"/>
              <a:t>Russian Roulette (2)</a:t>
            </a:r>
          </a:p>
        </p:txBody>
      </p:sp>
      <p:sp>
        <p:nvSpPr>
          <p:cNvPr id="379907" name="Rectangle 3"/>
          <p:cNvSpPr>
            <a:spLocks noGrp="1" noChangeArrowheads="1"/>
          </p:cNvSpPr>
          <p:nvPr>
            <p:ph type="body" sz="half" idx="1"/>
          </p:nvPr>
        </p:nvSpPr>
        <p:spPr>
          <a:xfrm>
            <a:off x="415925" y="1544638"/>
            <a:ext cx="8432800" cy="4846637"/>
          </a:xfrm>
        </p:spPr>
        <p:txBody>
          <a:bodyPr/>
          <a:lstStyle/>
          <a:p>
            <a:pPr>
              <a:defRPr/>
            </a:pPr>
            <a:r>
              <a:rPr lang="en-US" sz="2400" dirty="0" smtClean="0"/>
              <a:t>Need for this tool is obvious when used in combination with absorption weighting and forced collision--the latter two methods eliminate BOTH ways of ending a history.  Without the (artificial) death condition added by Russian Roulette, the first history would never end!  </a:t>
            </a:r>
          </a:p>
          <a:p>
            <a:pPr>
              <a:defRPr/>
            </a:pPr>
            <a:r>
              <a:rPr lang="en-US" sz="2400" dirty="0" smtClean="0"/>
              <a:t>In practice, Russian Roulette is performed whenever a particle's weight falls below a lower weight cutoff,       </a:t>
            </a:r>
          </a:p>
          <a:p>
            <a:pPr lvl="1">
              <a:defRPr/>
            </a:pPr>
            <a:r>
              <a:rPr lang="en-US" sz="2000" dirty="0" smtClean="0"/>
              <a:t>Although not formally reducing the variance, it increases the efficiency of a Monte Carlo process by saving the computer time that would otherwise be wasted following low weight particles.  </a:t>
            </a:r>
          </a:p>
          <a:p>
            <a:pPr>
              <a:defRPr/>
            </a:pPr>
            <a:endParaRPr lang="en-US" sz="2400" dirty="0" smtClean="0"/>
          </a:p>
          <a:p>
            <a:pPr>
              <a:defRPr/>
            </a:pPr>
            <a:endParaRPr lang="en-US" sz="2400" dirty="0" smtClean="0"/>
          </a:p>
        </p:txBody>
      </p:sp>
      <p:graphicFrame>
        <p:nvGraphicFramePr>
          <p:cNvPr id="276482" name="Object 2"/>
          <p:cNvGraphicFramePr>
            <a:graphicFrameLocks noGrp="1" noChangeAspect="1"/>
          </p:cNvGraphicFramePr>
          <p:nvPr>
            <p:ph sz="quarter" idx="3"/>
            <p:extLst>
              <p:ext uri="{D42A27DB-BD31-4B8C-83A1-F6EECF244321}">
                <p14:modId xmlns:p14="http://schemas.microsoft.com/office/powerpoint/2010/main" val="2031830892"/>
              </p:ext>
            </p:extLst>
          </p:nvPr>
        </p:nvGraphicFramePr>
        <p:xfrm>
          <a:off x="7631113" y="3716338"/>
          <a:ext cx="706437" cy="522287"/>
        </p:xfrm>
        <a:graphic>
          <a:graphicData uri="http://schemas.openxmlformats.org/presentationml/2006/ole">
            <mc:AlternateContent xmlns:mc="http://schemas.openxmlformats.org/markup-compatibility/2006">
              <mc:Choice xmlns:v="urn:schemas-microsoft-com:vml" Requires="v">
                <p:oleObj spid="_x0000_s70663" name="Equation" r:id="rId4" imgW="317160" imgH="228600" progId="Equation.3">
                  <p:embed/>
                </p:oleObj>
              </mc:Choice>
              <mc:Fallback>
                <p:oleObj name="Equation" r:id="rId4" imgW="31716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31113" y="3716338"/>
                        <a:ext cx="706437"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Slide Number Placeholder 3"/>
          <p:cNvSpPr>
            <a:spLocks noGrp="1"/>
          </p:cNvSpPr>
          <p:nvPr>
            <p:ph type="sldNum" sz="quarter" idx="10"/>
          </p:nvPr>
        </p:nvSpPr>
        <p:spPr>
          <a:noFill/>
        </p:spPr>
        <p:txBody>
          <a:bodyPr/>
          <a:lstStyle/>
          <a:p>
            <a:fld id="{A0FEBCC2-CEE4-4190-85F0-E3A2D36A1213}" type="slidenum">
              <a:rPr lang="en-US">
                <a:latin typeface="Arial" pitchFamily="34" charset="0"/>
              </a:rPr>
              <a:pPr/>
              <a:t>19</a:t>
            </a:fld>
            <a:endParaRPr lang="en-US">
              <a:latin typeface="Arial" pitchFamily="34" charset="0"/>
            </a:endParaRPr>
          </a:p>
        </p:txBody>
      </p:sp>
      <p:sp>
        <p:nvSpPr>
          <p:cNvPr id="418818" name="Rectangle 2"/>
          <p:cNvSpPr>
            <a:spLocks noGrp="1" noChangeArrowheads="1"/>
          </p:cNvSpPr>
          <p:nvPr>
            <p:ph type="title"/>
          </p:nvPr>
        </p:nvSpPr>
        <p:spPr/>
        <p:txBody>
          <a:bodyPr/>
          <a:lstStyle/>
          <a:p>
            <a:pPr>
              <a:defRPr/>
            </a:pPr>
            <a:r>
              <a:rPr lang="en-US" smtClean="0"/>
              <a:t>Exponential Transform</a:t>
            </a:r>
          </a:p>
        </p:txBody>
      </p:sp>
      <p:sp>
        <p:nvSpPr>
          <p:cNvPr id="418819" name="Rectangle 3"/>
          <p:cNvSpPr>
            <a:spLocks noGrp="1" noChangeArrowheads="1"/>
          </p:cNvSpPr>
          <p:nvPr>
            <p:ph type="body" idx="1"/>
          </p:nvPr>
        </p:nvSpPr>
        <p:spPr>
          <a:xfrm>
            <a:off x="546100" y="1358900"/>
            <a:ext cx="7772400" cy="4114800"/>
          </a:xfrm>
        </p:spPr>
        <p:txBody>
          <a:bodyPr/>
          <a:lstStyle/>
          <a:p>
            <a:pPr>
              <a:lnSpc>
                <a:spcPct val="90000"/>
              </a:lnSpc>
              <a:defRPr/>
            </a:pPr>
            <a:r>
              <a:rPr lang="en-US" dirty="0" smtClean="0"/>
              <a:t>General description:  The basis idea of the exponential transform technique is to make it EASIER for a particle to travel in a desired direction by THINNING the material in the desired direction and making the material DENSER in directions away from the desired direction.  </a:t>
            </a:r>
          </a:p>
          <a:p>
            <a:pPr lvl="1">
              <a:lnSpc>
                <a:spcPct val="90000"/>
              </a:lnSpc>
              <a:defRPr/>
            </a:pPr>
            <a:r>
              <a:rPr lang="en-US" dirty="0" smtClean="0"/>
              <a:t>Does NOT make it more LIKELY that desired directions will be chosen, just easier to travel in desired directions. </a:t>
            </a:r>
          </a:p>
          <a:p>
            <a:pPr>
              <a:lnSpc>
                <a:spcPct val="90000"/>
              </a:lnSpc>
              <a:defRPr/>
            </a:pPr>
            <a:r>
              <a:rPr lang="en-US" dirty="0" smtClean="0"/>
              <a:t>Which of the transport decisions is being adjusted?</a:t>
            </a:r>
          </a:p>
          <a:p>
            <a:pPr lvl="1">
              <a:lnSpc>
                <a:spcPct val="90000"/>
              </a:lnSpc>
              <a:defRPr/>
            </a:pPr>
            <a:r>
              <a:rPr lang="en-US" dirty="0" smtClean="0"/>
              <a:t>  #4. Distance to next collision.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9" name="Slide Number Placeholder 3"/>
          <p:cNvSpPr>
            <a:spLocks noGrp="1"/>
          </p:cNvSpPr>
          <p:nvPr>
            <p:ph type="sldNum" sz="quarter" idx="10"/>
          </p:nvPr>
        </p:nvSpPr>
        <p:spPr>
          <a:noFill/>
        </p:spPr>
        <p:txBody>
          <a:bodyPr/>
          <a:lstStyle/>
          <a:p>
            <a:fld id="{0E73263C-D125-41DA-BBD4-AECA727FF2F7}" type="slidenum">
              <a:rPr lang="en-US">
                <a:latin typeface="Arial" pitchFamily="34" charset="0"/>
              </a:rPr>
              <a:pPr/>
              <a:t>2</a:t>
            </a:fld>
            <a:endParaRPr lang="en-US">
              <a:latin typeface="Arial" pitchFamily="34" charset="0"/>
            </a:endParaRPr>
          </a:p>
        </p:txBody>
      </p:sp>
      <p:sp>
        <p:nvSpPr>
          <p:cNvPr id="338946" name="Rectangle 2"/>
          <p:cNvSpPr>
            <a:spLocks noGrp="1" noChangeArrowheads="1"/>
          </p:cNvSpPr>
          <p:nvPr>
            <p:ph type="title"/>
          </p:nvPr>
        </p:nvSpPr>
        <p:spPr/>
        <p:txBody>
          <a:bodyPr/>
          <a:lstStyle/>
          <a:p>
            <a:pPr>
              <a:defRPr/>
            </a:pPr>
            <a:r>
              <a:rPr lang="en-US" smtClean="0"/>
              <a:t>Rules of “Biasing”</a:t>
            </a:r>
          </a:p>
        </p:txBody>
      </p:sp>
      <p:sp>
        <p:nvSpPr>
          <p:cNvPr id="338947" name="Rectangle 3"/>
          <p:cNvSpPr>
            <a:spLocks noGrp="1" noChangeArrowheads="1"/>
          </p:cNvSpPr>
          <p:nvPr>
            <p:ph type="body" idx="1"/>
          </p:nvPr>
        </p:nvSpPr>
        <p:spPr/>
        <p:txBody>
          <a:bodyPr/>
          <a:lstStyle/>
          <a:p>
            <a:pPr>
              <a:defRPr/>
            </a:pPr>
            <a:r>
              <a:rPr lang="en-US" sz="2400" smtClean="0"/>
              <a:t>Choosing from a probability distribution that WE want to use rather than natural</a:t>
            </a:r>
          </a:p>
          <a:p>
            <a:pPr>
              <a:defRPr/>
            </a:pPr>
            <a:r>
              <a:rPr lang="en-US" sz="2400" smtClean="0"/>
              <a:t>Particle weight = Parts of particles</a:t>
            </a:r>
          </a:p>
          <a:p>
            <a:pPr>
              <a:defRPr/>
            </a:pPr>
            <a:r>
              <a:rPr lang="en-US" sz="2400" smtClean="0"/>
              <a:t>Basis: If natural is        , but we want to use        we have to apply a weight correction of:</a:t>
            </a:r>
          </a:p>
          <a:p>
            <a:pPr>
              <a:defRPr/>
            </a:pPr>
            <a:endParaRPr lang="en-US" sz="2400" smtClean="0"/>
          </a:p>
          <a:p>
            <a:pPr>
              <a:defRPr/>
            </a:pPr>
            <a:endParaRPr lang="en-US" sz="2400" smtClean="0"/>
          </a:p>
          <a:p>
            <a:pPr>
              <a:buFontTx/>
              <a:buNone/>
              <a:defRPr/>
            </a:pPr>
            <a:endParaRPr lang="en-US" sz="2400" smtClean="0"/>
          </a:p>
          <a:p>
            <a:pPr>
              <a:defRPr/>
            </a:pPr>
            <a:r>
              <a:rPr lang="en-US" sz="2400" smtClean="0"/>
              <a:t>(In general) All possible x's in the original distribution are still possible in the new distribution.  </a:t>
            </a:r>
          </a:p>
        </p:txBody>
      </p:sp>
      <p:graphicFrame>
        <p:nvGraphicFramePr>
          <p:cNvPr id="267266" name="Object 2"/>
          <p:cNvGraphicFramePr>
            <a:graphicFrameLocks noChangeAspect="1"/>
          </p:cNvGraphicFramePr>
          <p:nvPr/>
        </p:nvGraphicFramePr>
        <p:xfrm>
          <a:off x="3198813" y="4176713"/>
          <a:ext cx="1697037" cy="909637"/>
        </p:xfrm>
        <a:graphic>
          <a:graphicData uri="http://schemas.openxmlformats.org/presentationml/2006/ole">
            <mc:AlternateContent xmlns:mc="http://schemas.openxmlformats.org/markup-compatibility/2006">
              <mc:Choice xmlns:v="urn:schemas-microsoft-com:vml" Requires="v">
                <p:oleObj spid="_x0000_s61457" name="Equation" r:id="rId4" imgW="711000" imgH="380880" progId="Equation.3">
                  <p:embed/>
                </p:oleObj>
              </mc:Choice>
              <mc:Fallback>
                <p:oleObj name="Equation" r:id="rId4" imgW="711000" imgH="3808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8813" y="4176713"/>
                        <a:ext cx="1697037" cy="909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7267" name="Object 3"/>
          <p:cNvGraphicFramePr>
            <a:graphicFrameLocks noChangeAspect="1"/>
          </p:cNvGraphicFramePr>
          <p:nvPr/>
        </p:nvGraphicFramePr>
        <p:xfrm>
          <a:off x="3568700" y="3238500"/>
          <a:ext cx="692150" cy="495300"/>
        </p:xfrm>
        <a:graphic>
          <a:graphicData uri="http://schemas.openxmlformats.org/presentationml/2006/ole">
            <mc:AlternateContent xmlns:mc="http://schemas.openxmlformats.org/markup-compatibility/2006">
              <mc:Choice xmlns:v="urn:schemas-microsoft-com:vml" Requires="v">
                <p:oleObj spid="_x0000_s61458" name="Equation" r:id="rId6" imgW="266400" imgH="190440" progId="Equation.3">
                  <p:embed/>
                </p:oleObj>
              </mc:Choice>
              <mc:Fallback>
                <p:oleObj name="Equation" r:id="rId6" imgW="266400" imgH="1904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8700" y="3238500"/>
                        <a:ext cx="692150"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7268" name="Object 4"/>
          <p:cNvGraphicFramePr>
            <a:graphicFrameLocks noChangeAspect="1"/>
          </p:cNvGraphicFramePr>
          <p:nvPr/>
        </p:nvGraphicFramePr>
        <p:xfrm>
          <a:off x="6845300" y="3225800"/>
          <a:ext cx="735013" cy="501650"/>
        </p:xfrm>
        <a:graphic>
          <a:graphicData uri="http://schemas.openxmlformats.org/presentationml/2006/ole">
            <mc:AlternateContent xmlns:mc="http://schemas.openxmlformats.org/markup-compatibility/2006">
              <mc:Choice xmlns:v="urn:schemas-microsoft-com:vml" Requires="v">
                <p:oleObj spid="_x0000_s61459" name="Equation" r:id="rId8" imgW="279360" imgH="190440" progId="Equation.3">
                  <p:embed/>
                </p:oleObj>
              </mc:Choice>
              <mc:Fallback>
                <p:oleObj name="Equation" r:id="rId8" imgW="279360" imgH="19044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45300" y="3225800"/>
                        <a:ext cx="735013"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6" name="Slide Number Placeholder 5"/>
          <p:cNvSpPr>
            <a:spLocks noGrp="1"/>
          </p:cNvSpPr>
          <p:nvPr>
            <p:ph type="sldNum" sz="quarter" idx="10"/>
          </p:nvPr>
        </p:nvSpPr>
        <p:spPr>
          <a:noFill/>
        </p:spPr>
        <p:txBody>
          <a:bodyPr/>
          <a:lstStyle/>
          <a:p>
            <a:fld id="{01264A02-D250-444D-B26B-655EF0F78A6A}" type="slidenum">
              <a:rPr lang="en-US">
                <a:latin typeface="Arial" pitchFamily="34" charset="0"/>
              </a:rPr>
              <a:pPr/>
              <a:t>20</a:t>
            </a:fld>
            <a:endParaRPr lang="en-US">
              <a:latin typeface="Arial" pitchFamily="34" charset="0"/>
            </a:endParaRPr>
          </a:p>
        </p:txBody>
      </p:sp>
      <p:sp>
        <p:nvSpPr>
          <p:cNvPr id="420866" name="Rectangle 2"/>
          <p:cNvSpPr>
            <a:spLocks noGrp="1" noChangeArrowheads="1"/>
          </p:cNvSpPr>
          <p:nvPr>
            <p:ph type="title"/>
          </p:nvPr>
        </p:nvSpPr>
        <p:spPr/>
        <p:txBody>
          <a:bodyPr/>
          <a:lstStyle/>
          <a:p>
            <a:pPr>
              <a:defRPr/>
            </a:pPr>
            <a:r>
              <a:rPr lang="en-US" smtClean="0"/>
              <a:t>Exponential Transform (2)</a:t>
            </a:r>
          </a:p>
        </p:txBody>
      </p:sp>
      <p:sp>
        <p:nvSpPr>
          <p:cNvPr id="420867" name="Rectangle 3"/>
          <p:cNvSpPr>
            <a:spLocks noGrp="1" noChangeArrowheads="1"/>
          </p:cNvSpPr>
          <p:nvPr>
            <p:ph type="body" sz="half" idx="1"/>
          </p:nvPr>
        </p:nvSpPr>
        <p:spPr>
          <a:xfrm>
            <a:off x="492125" y="1366838"/>
            <a:ext cx="8394700" cy="4805362"/>
          </a:xfrm>
        </p:spPr>
        <p:txBody>
          <a:bodyPr/>
          <a:lstStyle/>
          <a:p>
            <a:pPr>
              <a:defRPr/>
            </a:pPr>
            <a:r>
              <a:rPr lang="en-US" sz="2400" smtClean="0"/>
              <a:t>Mathematical layout: Change the total cross section and make it dependent on the direction traveled.  Denoting the cross section used with an asterisk, we have: </a:t>
            </a:r>
          </a:p>
          <a:p>
            <a:pPr>
              <a:defRPr/>
            </a:pPr>
            <a:endParaRPr lang="en-US" sz="2400" smtClean="0"/>
          </a:p>
          <a:p>
            <a:pPr>
              <a:defRPr/>
            </a:pPr>
            <a:endParaRPr lang="en-US" sz="2400" smtClean="0"/>
          </a:p>
          <a:p>
            <a:pPr>
              <a:buFontTx/>
              <a:buNone/>
              <a:defRPr/>
            </a:pPr>
            <a:r>
              <a:rPr lang="en-US" sz="2400" smtClean="0"/>
              <a:t>	where p is a general parameter chosen by the user (or programmer) with 0&lt;p&lt;1 and     is the desired direction. </a:t>
            </a:r>
          </a:p>
          <a:p>
            <a:pPr>
              <a:defRPr/>
            </a:pPr>
            <a:r>
              <a:rPr lang="en-US" sz="2400" smtClean="0"/>
              <a:t>Because of the limitations on p (0&lt;p&lt;1) these minimum and maximum values range from 0 to twice the true cross section.  </a:t>
            </a:r>
          </a:p>
        </p:txBody>
      </p:sp>
      <p:graphicFrame>
        <p:nvGraphicFramePr>
          <p:cNvPr id="279554" name="Object 2"/>
          <p:cNvGraphicFramePr>
            <a:graphicFrameLocks noGrp="1" noChangeAspect="1"/>
          </p:cNvGraphicFramePr>
          <p:nvPr>
            <p:ph sz="quarter" idx="2"/>
          </p:nvPr>
        </p:nvGraphicFramePr>
        <p:xfrm>
          <a:off x="2527300" y="2586038"/>
          <a:ext cx="4081463" cy="677862"/>
        </p:xfrm>
        <a:graphic>
          <a:graphicData uri="http://schemas.openxmlformats.org/presentationml/2006/ole">
            <mc:AlternateContent xmlns:mc="http://schemas.openxmlformats.org/markup-compatibility/2006">
              <mc:Choice xmlns:v="urn:schemas-microsoft-com:vml" Requires="v">
                <p:oleObj spid="_x0000_s71692" name="Equation" r:id="rId4" imgW="1257120" imgH="241200" progId="Equation.3">
                  <p:embed/>
                </p:oleObj>
              </mc:Choice>
              <mc:Fallback>
                <p:oleObj name="Equation" r:id="rId4" imgW="1257120" imgH="241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7300" y="2586038"/>
                        <a:ext cx="4081463" cy="677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9555" name="Object 3"/>
          <p:cNvGraphicFramePr>
            <a:graphicFrameLocks noGrp="1" noChangeAspect="1"/>
          </p:cNvGraphicFramePr>
          <p:nvPr>
            <p:ph sz="quarter" idx="3"/>
          </p:nvPr>
        </p:nvGraphicFramePr>
        <p:xfrm>
          <a:off x="4860925" y="3748088"/>
          <a:ext cx="452438" cy="531812"/>
        </p:xfrm>
        <a:graphic>
          <a:graphicData uri="http://schemas.openxmlformats.org/presentationml/2006/ole">
            <mc:AlternateContent xmlns:mc="http://schemas.openxmlformats.org/markup-compatibility/2006">
              <mc:Choice xmlns:v="urn:schemas-microsoft-com:vml" Requires="v">
                <p:oleObj spid="_x0000_s71693" name="Equation" r:id="rId6" imgW="228600" imgH="253800" progId="Equation.3">
                  <p:embed/>
                </p:oleObj>
              </mc:Choice>
              <mc:Fallback>
                <p:oleObj name="Equation" r:id="rId6" imgW="228600" imgH="2538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0925" y="3748088"/>
                        <a:ext cx="452438"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0" name="Slide Number Placeholder 3"/>
          <p:cNvSpPr>
            <a:spLocks noGrp="1"/>
          </p:cNvSpPr>
          <p:nvPr>
            <p:ph type="sldNum" sz="quarter" idx="10"/>
          </p:nvPr>
        </p:nvSpPr>
        <p:spPr>
          <a:noFill/>
        </p:spPr>
        <p:txBody>
          <a:bodyPr/>
          <a:lstStyle/>
          <a:p>
            <a:fld id="{4BB65961-C992-4D54-989D-A32C72462A4C}" type="slidenum">
              <a:rPr lang="en-US">
                <a:latin typeface="Arial" pitchFamily="34" charset="0"/>
              </a:rPr>
              <a:pPr/>
              <a:t>21</a:t>
            </a:fld>
            <a:endParaRPr lang="en-US">
              <a:latin typeface="Arial" pitchFamily="34" charset="0"/>
            </a:endParaRPr>
          </a:p>
        </p:txBody>
      </p:sp>
      <p:sp>
        <p:nvSpPr>
          <p:cNvPr id="422914" name="Rectangle 2"/>
          <p:cNvSpPr>
            <a:spLocks noGrp="1" noChangeArrowheads="1"/>
          </p:cNvSpPr>
          <p:nvPr>
            <p:ph type="title"/>
          </p:nvPr>
        </p:nvSpPr>
        <p:spPr/>
        <p:txBody>
          <a:bodyPr/>
          <a:lstStyle/>
          <a:p>
            <a:pPr>
              <a:defRPr/>
            </a:pPr>
            <a:r>
              <a:rPr lang="en-US" smtClean="0"/>
              <a:t>Exponential Transform (3)</a:t>
            </a:r>
          </a:p>
        </p:txBody>
      </p:sp>
      <p:sp>
        <p:nvSpPr>
          <p:cNvPr id="422915" name="Rectangle 3"/>
          <p:cNvSpPr>
            <a:spLocks noGrp="1" noChangeArrowheads="1"/>
          </p:cNvSpPr>
          <p:nvPr>
            <p:ph type="body" idx="1"/>
          </p:nvPr>
        </p:nvSpPr>
        <p:spPr>
          <a:xfrm>
            <a:off x="609600" y="1651000"/>
            <a:ext cx="7772400" cy="4114800"/>
          </a:xfrm>
        </p:spPr>
        <p:txBody>
          <a:bodyPr/>
          <a:lstStyle/>
          <a:p>
            <a:pPr>
              <a:defRPr/>
            </a:pPr>
            <a:r>
              <a:rPr lang="en-US" dirty="0" smtClean="0"/>
              <a:t>The exponential transform just involves modifying the cross sections used in translating mean free paths to centimeters. </a:t>
            </a:r>
          </a:p>
          <a:p>
            <a:pPr>
              <a:defRPr/>
            </a:pPr>
            <a:r>
              <a:rPr lang="en-US" dirty="0" smtClean="0"/>
              <a:t>Two cases that have to be considered:  The particle reaches the outer boundary or it collides inside the problem geometry. </a:t>
            </a:r>
          </a:p>
          <a:p>
            <a:pPr>
              <a:defRPr/>
            </a:pPr>
            <a:r>
              <a:rPr lang="en-US" dirty="0" smtClean="0"/>
              <a:t>Actual probability distribution:  </a:t>
            </a:r>
          </a:p>
          <a:p>
            <a:pPr lvl="1">
              <a:defRPr/>
            </a:pPr>
            <a:r>
              <a:rPr lang="en-US" dirty="0" smtClean="0"/>
              <a:t>Probability of escaping:  </a:t>
            </a:r>
          </a:p>
          <a:p>
            <a:pPr lvl="1">
              <a:defRPr/>
            </a:pPr>
            <a:endParaRPr lang="en-US" dirty="0" smtClean="0"/>
          </a:p>
          <a:p>
            <a:pPr lvl="1">
              <a:defRPr/>
            </a:pPr>
            <a:r>
              <a:rPr lang="en-US" dirty="0" smtClean="0"/>
              <a:t>Probability of next collision at distance s:  </a:t>
            </a:r>
          </a:p>
        </p:txBody>
      </p:sp>
      <p:graphicFrame>
        <p:nvGraphicFramePr>
          <p:cNvPr id="280578" name="Object 2"/>
          <p:cNvGraphicFramePr>
            <a:graphicFrameLocks noChangeAspect="1"/>
          </p:cNvGraphicFramePr>
          <p:nvPr>
            <p:extLst>
              <p:ext uri="{D42A27DB-BD31-4B8C-83A1-F6EECF244321}">
                <p14:modId xmlns:p14="http://schemas.microsoft.com/office/powerpoint/2010/main" val="2391822465"/>
              </p:ext>
            </p:extLst>
          </p:nvPr>
        </p:nvGraphicFramePr>
        <p:xfrm>
          <a:off x="4638675" y="4821238"/>
          <a:ext cx="2043113" cy="698500"/>
        </p:xfrm>
        <a:graphic>
          <a:graphicData uri="http://schemas.openxmlformats.org/presentationml/2006/ole">
            <mc:AlternateContent xmlns:mc="http://schemas.openxmlformats.org/markup-compatibility/2006">
              <mc:Choice xmlns:v="urn:schemas-microsoft-com:vml" Requires="v">
                <p:oleObj spid="_x0000_s72716" name="Equation" r:id="rId4" imgW="749160" imgH="253800" progId="Equation.DSMT4">
                  <p:embed/>
                </p:oleObj>
              </mc:Choice>
              <mc:Fallback>
                <p:oleObj name="Equation" r:id="rId4" imgW="749160" imgH="253800" progId="Equation.DSMT4">
                  <p:embed/>
                  <p:pic>
                    <p:nvPicPr>
                      <p:cNvPr id="0" name="Object 2"/>
                      <p:cNvPicPr>
                        <a:picLocks noChangeAspect="1" noChangeArrowheads="1"/>
                      </p:cNvPicPr>
                      <p:nvPr/>
                    </p:nvPicPr>
                    <p:blipFill>
                      <a:blip r:embed="rId5"/>
                      <a:srcRect/>
                      <a:stretch>
                        <a:fillRect/>
                      </a:stretch>
                    </p:blipFill>
                    <p:spPr bwMode="auto">
                      <a:xfrm>
                        <a:off x="4638675" y="4821238"/>
                        <a:ext cx="2043113"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0579" name="Object 3"/>
          <p:cNvGraphicFramePr>
            <a:graphicFrameLocks noChangeAspect="1"/>
          </p:cNvGraphicFramePr>
          <p:nvPr>
            <p:extLst>
              <p:ext uri="{D42A27DB-BD31-4B8C-83A1-F6EECF244321}">
                <p14:modId xmlns:p14="http://schemas.microsoft.com/office/powerpoint/2010/main" val="2157824574"/>
              </p:ext>
            </p:extLst>
          </p:nvPr>
        </p:nvGraphicFramePr>
        <p:xfrm>
          <a:off x="3667125" y="6192837"/>
          <a:ext cx="2263775" cy="665163"/>
        </p:xfrm>
        <a:graphic>
          <a:graphicData uri="http://schemas.openxmlformats.org/presentationml/2006/ole">
            <mc:AlternateContent xmlns:mc="http://schemas.openxmlformats.org/markup-compatibility/2006">
              <mc:Choice xmlns:v="urn:schemas-microsoft-com:vml" Requires="v">
                <p:oleObj spid="_x0000_s72717" name="Equation" r:id="rId6" imgW="876240" imgH="253800" progId="Equation.DSMT4">
                  <p:embed/>
                </p:oleObj>
              </mc:Choice>
              <mc:Fallback>
                <p:oleObj name="Equation" r:id="rId6" imgW="876240" imgH="253800" progId="Equation.DSMT4">
                  <p:embed/>
                  <p:pic>
                    <p:nvPicPr>
                      <p:cNvPr id="0" name="Object 3"/>
                      <p:cNvPicPr>
                        <a:picLocks noChangeAspect="1" noChangeArrowheads="1"/>
                      </p:cNvPicPr>
                      <p:nvPr/>
                    </p:nvPicPr>
                    <p:blipFill>
                      <a:blip r:embed="rId7"/>
                      <a:srcRect/>
                      <a:stretch>
                        <a:fillRect/>
                      </a:stretch>
                    </p:blipFill>
                    <p:spPr bwMode="auto">
                      <a:xfrm>
                        <a:off x="3667125" y="6192837"/>
                        <a:ext cx="2263775"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6" name="Slide Number Placeholder 3"/>
          <p:cNvSpPr>
            <a:spLocks noGrp="1"/>
          </p:cNvSpPr>
          <p:nvPr>
            <p:ph type="sldNum" sz="quarter" idx="10"/>
          </p:nvPr>
        </p:nvSpPr>
        <p:spPr>
          <a:noFill/>
        </p:spPr>
        <p:txBody>
          <a:bodyPr/>
          <a:lstStyle/>
          <a:p>
            <a:fld id="{50B80444-ECA8-457D-B7DE-3BD84DAEADF6}" type="slidenum">
              <a:rPr lang="en-US">
                <a:latin typeface="Arial" pitchFamily="34" charset="0"/>
              </a:rPr>
              <a:pPr/>
              <a:t>22</a:t>
            </a:fld>
            <a:endParaRPr lang="en-US">
              <a:latin typeface="Arial" pitchFamily="34" charset="0"/>
            </a:endParaRPr>
          </a:p>
        </p:txBody>
      </p:sp>
      <p:sp>
        <p:nvSpPr>
          <p:cNvPr id="424962" name="Rectangle 2"/>
          <p:cNvSpPr>
            <a:spLocks noGrp="1" noChangeArrowheads="1"/>
          </p:cNvSpPr>
          <p:nvPr>
            <p:ph type="title"/>
          </p:nvPr>
        </p:nvSpPr>
        <p:spPr/>
        <p:txBody>
          <a:bodyPr/>
          <a:lstStyle/>
          <a:p>
            <a:pPr>
              <a:defRPr/>
            </a:pPr>
            <a:r>
              <a:rPr lang="en-US" smtClean="0"/>
              <a:t>Exponential Transform (4)</a:t>
            </a:r>
          </a:p>
        </p:txBody>
      </p:sp>
      <p:sp>
        <p:nvSpPr>
          <p:cNvPr id="424963" name="Rectangle 3"/>
          <p:cNvSpPr>
            <a:spLocks noGrp="1" noChangeArrowheads="1"/>
          </p:cNvSpPr>
          <p:nvPr>
            <p:ph type="body" idx="1"/>
          </p:nvPr>
        </p:nvSpPr>
        <p:spPr>
          <a:xfrm>
            <a:off x="279400" y="1295400"/>
            <a:ext cx="7772400" cy="4114800"/>
          </a:xfrm>
        </p:spPr>
        <p:txBody>
          <a:bodyPr/>
          <a:lstStyle/>
          <a:p>
            <a:pPr>
              <a:defRPr/>
            </a:pPr>
            <a:r>
              <a:rPr lang="en-US" dirty="0" smtClean="0"/>
              <a:t>For each of these two conditions, the probability distributions actually used are: </a:t>
            </a:r>
          </a:p>
          <a:p>
            <a:pPr lvl="1">
              <a:defRPr/>
            </a:pPr>
            <a:r>
              <a:rPr lang="en-US" dirty="0" smtClean="0"/>
              <a:t>Probability of escaping:  </a:t>
            </a:r>
          </a:p>
          <a:p>
            <a:pPr lvl="1">
              <a:defRPr/>
            </a:pPr>
            <a:r>
              <a:rPr lang="en-US" dirty="0" smtClean="0"/>
              <a:t>Probability of next collision at distance s:  </a:t>
            </a:r>
          </a:p>
          <a:p>
            <a:pPr>
              <a:defRPr/>
            </a:pPr>
            <a:endParaRPr lang="en-US" dirty="0" smtClean="0"/>
          </a:p>
          <a:p>
            <a:pPr>
              <a:defRPr/>
            </a:pPr>
            <a:r>
              <a:rPr lang="en-US" dirty="0" smtClean="0"/>
              <a:t>Resulting weight correction: </a:t>
            </a:r>
          </a:p>
          <a:p>
            <a:pPr lvl="1">
              <a:defRPr/>
            </a:pPr>
            <a:r>
              <a:rPr lang="en-US" dirty="0" smtClean="0"/>
              <a:t>If the particle escaped:  </a:t>
            </a:r>
          </a:p>
          <a:p>
            <a:pPr lvl="1">
              <a:defRPr/>
            </a:pPr>
            <a:endParaRPr lang="en-US" dirty="0" smtClean="0"/>
          </a:p>
          <a:p>
            <a:pPr lvl="1">
              <a:defRPr/>
            </a:pPr>
            <a:r>
              <a:rPr lang="en-US" dirty="0" smtClean="0"/>
              <a:t>If the particle collided at distance s: </a:t>
            </a:r>
          </a:p>
        </p:txBody>
      </p:sp>
      <p:graphicFrame>
        <p:nvGraphicFramePr>
          <p:cNvPr id="281602" name="Object 2"/>
          <p:cNvGraphicFramePr>
            <a:graphicFrameLocks noChangeAspect="1"/>
          </p:cNvGraphicFramePr>
          <p:nvPr>
            <p:extLst>
              <p:ext uri="{D42A27DB-BD31-4B8C-83A1-F6EECF244321}">
                <p14:modId xmlns:p14="http://schemas.microsoft.com/office/powerpoint/2010/main" val="2640776915"/>
              </p:ext>
            </p:extLst>
          </p:nvPr>
        </p:nvGraphicFramePr>
        <p:xfrm>
          <a:off x="4484688" y="2043113"/>
          <a:ext cx="2543175" cy="727075"/>
        </p:xfrm>
        <a:graphic>
          <a:graphicData uri="http://schemas.openxmlformats.org/presentationml/2006/ole">
            <mc:AlternateContent xmlns:mc="http://schemas.openxmlformats.org/markup-compatibility/2006">
              <mc:Choice xmlns:v="urn:schemas-microsoft-com:vml" Requires="v">
                <p:oleObj spid="_x0000_s73750" name="Equation" r:id="rId4" imgW="1180800" imgH="304560" progId="Equation.DSMT4">
                  <p:embed/>
                </p:oleObj>
              </mc:Choice>
              <mc:Fallback>
                <p:oleObj name="Equation" r:id="rId4" imgW="1180800" imgH="304560" progId="Equation.DSMT4">
                  <p:embed/>
                  <p:pic>
                    <p:nvPicPr>
                      <p:cNvPr id="0" name="Object 2"/>
                      <p:cNvPicPr>
                        <a:picLocks noChangeAspect="1" noChangeArrowheads="1"/>
                      </p:cNvPicPr>
                      <p:nvPr/>
                    </p:nvPicPr>
                    <p:blipFill>
                      <a:blip r:embed="rId5"/>
                      <a:srcRect/>
                      <a:stretch>
                        <a:fillRect/>
                      </a:stretch>
                    </p:blipFill>
                    <p:spPr bwMode="auto">
                      <a:xfrm>
                        <a:off x="4484688" y="2043113"/>
                        <a:ext cx="2543175"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3" name="Object 3"/>
          <p:cNvGraphicFramePr>
            <a:graphicFrameLocks noChangeAspect="1"/>
          </p:cNvGraphicFramePr>
          <p:nvPr>
            <p:extLst>
              <p:ext uri="{D42A27DB-BD31-4B8C-83A1-F6EECF244321}">
                <p14:modId xmlns:p14="http://schemas.microsoft.com/office/powerpoint/2010/main" val="2540058139"/>
              </p:ext>
            </p:extLst>
          </p:nvPr>
        </p:nvGraphicFramePr>
        <p:xfrm>
          <a:off x="3048000" y="3041650"/>
          <a:ext cx="5141913" cy="773113"/>
        </p:xfrm>
        <a:graphic>
          <a:graphicData uri="http://schemas.openxmlformats.org/presentationml/2006/ole">
            <mc:AlternateContent xmlns:mc="http://schemas.openxmlformats.org/markup-compatibility/2006">
              <mc:Choice xmlns:v="urn:schemas-microsoft-com:vml" Requires="v">
                <p:oleObj spid="_x0000_s73751" name="Equation" r:id="rId6" imgW="2133360" imgH="330120" progId="Equation.DSMT4">
                  <p:embed/>
                </p:oleObj>
              </mc:Choice>
              <mc:Fallback>
                <p:oleObj name="Equation" r:id="rId6" imgW="2133360" imgH="330120" progId="Equation.DSMT4">
                  <p:embed/>
                  <p:pic>
                    <p:nvPicPr>
                      <p:cNvPr id="0" name="Object 3"/>
                      <p:cNvPicPr>
                        <a:picLocks noChangeAspect="1" noChangeArrowheads="1"/>
                      </p:cNvPicPr>
                      <p:nvPr/>
                    </p:nvPicPr>
                    <p:blipFill>
                      <a:blip r:embed="rId7"/>
                      <a:srcRect/>
                      <a:stretch>
                        <a:fillRect/>
                      </a:stretch>
                    </p:blipFill>
                    <p:spPr bwMode="auto">
                      <a:xfrm>
                        <a:off x="3048000" y="3041650"/>
                        <a:ext cx="5141913" cy="773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4" name="Object 4"/>
          <p:cNvGraphicFramePr>
            <a:graphicFrameLocks noChangeAspect="1"/>
          </p:cNvGraphicFramePr>
          <p:nvPr/>
        </p:nvGraphicFramePr>
        <p:xfrm>
          <a:off x="4411663" y="3849688"/>
          <a:ext cx="4486275" cy="1042987"/>
        </p:xfrm>
        <a:graphic>
          <a:graphicData uri="http://schemas.openxmlformats.org/presentationml/2006/ole">
            <mc:AlternateContent xmlns:mc="http://schemas.openxmlformats.org/markup-compatibility/2006">
              <mc:Choice xmlns:v="urn:schemas-microsoft-com:vml" Requires="v">
                <p:oleObj spid="_x0000_s73752" name="Equation" r:id="rId8" imgW="1765080" imgH="431640" progId="Equation.3">
                  <p:embed/>
                </p:oleObj>
              </mc:Choice>
              <mc:Fallback>
                <p:oleObj name="Equation" r:id="rId8" imgW="1765080" imgH="43164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11663" y="3849688"/>
                        <a:ext cx="4486275" cy="10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1605" name="Object 5"/>
          <p:cNvGraphicFramePr>
            <a:graphicFrameLocks noChangeAspect="1"/>
          </p:cNvGraphicFramePr>
          <p:nvPr/>
        </p:nvGraphicFramePr>
        <p:xfrm>
          <a:off x="1060450" y="5443538"/>
          <a:ext cx="6953250" cy="1093787"/>
        </p:xfrm>
        <a:graphic>
          <a:graphicData uri="http://schemas.openxmlformats.org/presentationml/2006/ole">
            <mc:AlternateContent xmlns:mc="http://schemas.openxmlformats.org/markup-compatibility/2006">
              <mc:Choice xmlns:v="urn:schemas-microsoft-com:vml" Requires="v">
                <p:oleObj spid="_x0000_s73753" name="Equation" r:id="rId10" imgW="2933640" imgH="482400" progId="Equation.3">
                  <p:embed/>
                </p:oleObj>
              </mc:Choice>
              <mc:Fallback>
                <p:oleObj name="Equation" r:id="rId10" imgW="2933640" imgH="4824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60450" y="5443538"/>
                        <a:ext cx="6953250" cy="1093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Slide Number Placeholder 3"/>
          <p:cNvSpPr>
            <a:spLocks noGrp="1"/>
          </p:cNvSpPr>
          <p:nvPr>
            <p:ph type="sldNum" sz="quarter" idx="10"/>
          </p:nvPr>
        </p:nvSpPr>
        <p:spPr>
          <a:noFill/>
        </p:spPr>
        <p:txBody>
          <a:bodyPr/>
          <a:lstStyle/>
          <a:p>
            <a:fld id="{7329456B-624E-4300-BB1A-DA562F81EDC8}" type="slidenum">
              <a:rPr lang="en-US">
                <a:latin typeface="Arial" pitchFamily="34" charset="0"/>
              </a:rPr>
              <a:pPr/>
              <a:t>23</a:t>
            </a:fld>
            <a:endParaRPr lang="en-US">
              <a:latin typeface="Arial" pitchFamily="34" charset="0"/>
            </a:endParaRPr>
          </a:p>
        </p:txBody>
      </p:sp>
      <p:sp>
        <p:nvSpPr>
          <p:cNvPr id="427010" name="Rectangle 2"/>
          <p:cNvSpPr>
            <a:spLocks noGrp="1" noChangeArrowheads="1"/>
          </p:cNvSpPr>
          <p:nvPr>
            <p:ph type="title"/>
          </p:nvPr>
        </p:nvSpPr>
        <p:spPr/>
        <p:txBody>
          <a:bodyPr/>
          <a:lstStyle/>
          <a:p>
            <a:pPr>
              <a:defRPr/>
            </a:pPr>
            <a:r>
              <a:rPr lang="en-US" smtClean="0"/>
              <a:t>Source Biasing</a:t>
            </a:r>
          </a:p>
        </p:txBody>
      </p:sp>
      <p:sp>
        <p:nvSpPr>
          <p:cNvPr id="427011" name="Rectangle 3"/>
          <p:cNvSpPr>
            <a:spLocks noGrp="1" noChangeArrowheads="1"/>
          </p:cNvSpPr>
          <p:nvPr>
            <p:ph type="body" idx="1"/>
          </p:nvPr>
        </p:nvSpPr>
        <p:spPr/>
        <p:txBody>
          <a:bodyPr/>
          <a:lstStyle/>
          <a:p>
            <a:pPr>
              <a:defRPr/>
            </a:pPr>
            <a:r>
              <a:rPr lang="en-US" smtClean="0"/>
              <a:t>General Description:  The most general of the variance reduction techniques.  The basic idea is simple: Instead of using the true distribution, use some other distribution, i.e., that you have some reason to believe is better.</a:t>
            </a:r>
          </a:p>
          <a:p>
            <a:pPr>
              <a:defRPr/>
            </a:pPr>
            <a:r>
              <a:rPr lang="en-US" smtClean="0"/>
              <a:t> Which of the transport decisions is being adjusted?  </a:t>
            </a:r>
          </a:p>
          <a:p>
            <a:pPr lvl="1">
              <a:defRPr/>
            </a:pPr>
            <a:r>
              <a:rPr lang="en-US" smtClean="0"/>
              <a:t>#1-#3. Initial source position, energy, and direction.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9" name="Slide Number Placeholder 3"/>
          <p:cNvSpPr>
            <a:spLocks noGrp="1"/>
          </p:cNvSpPr>
          <p:nvPr>
            <p:ph type="sldNum" sz="quarter" idx="10"/>
          </p:nvPr>
        </p:nvSpPr>
        <p:spPr>
          <a:noFill/>
        </p:spPr>
        <p:txBody>
          <a:bodyPr/>
          <a:lstStyle/>
          <a:p>
            <a:fld id="{0630ECF3-00CA-4B2F-8F11-5F60DE991934}" type="slidenum">
              <a:rPr lang="en-US">
                <a:latin typeface="Arial" pitchFamily="34" charset="0"/>
              </a:rPr>
              <a:pPr/>
              <a:t>24</a:t>
            </a:fld>
            <a:endParaRPr lang="en-US">
              <a:latin typeface="Arial" pitchFamily="34" charset="0"/>
            </a:endParaRPr>
          </a:p>
        </p:txBody>
      </p:sp>
      <p:sp>
        <p:nvSpPr>
          <p:cNvPr id="429058" name="Rectangle 2"/>
          <p:cNvSpPr>
            <a:spLocks noGrp="1" noChangeArrowheads="1"/>
          </p:cNvSpPr>
          <p:nvPr>
            <p:ph type="title"/>
          </p:nvPr>
        </p:nvSpPr>
        <p:spPr/>
        <p:txBody>
          <a:bodyPr/>
          <a:lstStyle/>
          <a:p>
            <a:pPr>
              <a:defRPr/>
            </a:pPr>
            <a:r>
              <a:rPr lang="en-US" smtClean="0"/>
              <a:t>Source Biasing (2)</a:t>
            </a:r>
          </a:p>
        </p:txBody>
      </p:sp>
      <p:sp>
        <p:nvSpPr>
          <p:cNvPr id="429059" name="Rectangle 3"/>
          <p:cNvSpPr>
            <a:spLocks noGrp="1" noChangeArrowheads="1"/>
          </p:cNvSpPr>
          <p:nvPr>
            <p:ph type="body" idx="1"/>
          </p:nvPr>
        </p:nvSpPr>
        <p:spPr/>
        <p:txBody>
          <a:bodyPr/>
          <a:lstStyle/>
          <a:p>
            <a:pPr>
              <a:defRPr/>
            </a:pPr>
            <a:r>
              <a:rPr lang="en-US" dirty="0" smtClean="0"/>
              <a:t>Mathematical layout and weight correction: </a:t>
            </a:r>
          </a:p>
          <a:p>
            <a:pPr>
              <a:defRPr/>
            </a:pPr>
            <a:r>
              <a:rPr lang="en-US" dirty="0" smtClean="0"/>
              <a:t>In the basic layout of the idea, no guidance is actually given about distributions to use.  Therefore, all we have is the basic theory laid out above in the "Mathematical basis of cheating" section:  </a:t>
            </a:r>
          </a:p>
          <a:p>
            <a:pPr lvl="1">
              <a:defRPr/>
            </a:pPr>
            <a:r>
              <a:rPr lang="en-US" dirty="0" smtClean="0"/>
              <a:t>"So, if the probability distribution dictated by the physics is        and we want to use a second distribution          , we can do it if we use a weight correction,                                                                                          </a:t>
            </a:r>
          </a:p>
        </p:txBody>
      </p:sp>
      <p:graphicFrame>
        <p:nvGraphicFramePr>
          <p:cNvPr id="282626" name="Object 2"/>
          <p:cNvGraphicFramePr>
            <a:graphicFrameLocks noChangeAspect="1"/>
          </p:cNvGraphicFramePr>
          <p:nvPr>
            <p:extLst>
              <p:ext uri="{D42A27DB-BD31-4B8C-83A1-F6EECF244321}">
                <p14:modId xmlns:p14="http://schemas.microsoft.com/office/powerpoint/2010/main" val="4270280047"/>
              </p:ext>
            </p:extLst>
          </p:nvPr>
        </p:nvGraphicFramePr>
        <p:xfrm>
          <a:off x="3438525" y="5708650"/>
          <a:ext cx="2159000" cy="1270000"/>
        </p:xfrm>
        <a:graphic>
          <a:graphicData uri="http://schemas.openxmlformats.org/presentationml/2006/ole">
            <mc:AlternateContent xmlns:mc="http://schemas.openxmlformats.org/markup-compatibility/2006">
              <mc:Choice xmlns:v="urn:schemas-microsoft-com:vml" Requires="v">
                <p:oleObj spid="_x0000_s74769" name="Equation" r:id="rId4" imgW="799920" imgH="469800" progId="Equation.DSMT4">
                  <p:embed/>
                </p:oleObj>
              </mc:Choice>
              <mc:Fallback>
                <p:oleObj name="Equation" r:id="rId4" imgW="799920" imgH="469800" progId="Equation.DSMT4">
                  <p:embed/>
                  <p:pic>
                    <p:nvPicPr>
                      <p:cNvPr id="0" name="Object 2"/>
                      <p:cNvPicPr>
                        <a:picLocks noChangeAspect="1" noChangeArrowheads="1"/>
                      </p:cNvPicPr>
                      <p:nvPr/>
                    </p:nvPicPr>
                    <p:blipFill>
                      <a:blip r:embed="rId5"/>
                      <a:srcRect/>
                      <a:stretch>
                        <a:fillRect/>
                      </a:stretch>
                    </p:blipFill>
                    <p:spPr bwMode="auto">
                      <a:xfrm>
                        <a:off x="3438525" y="5708650"/>
                        <a:ext cx="2159000" cy="127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2627" name="Object 3"/>
          <p:cNvGraphicFramePr>
            <a:graphicFrameLocks noChangeAspect="1"/>
          </p:cNvGraphicFramePr>
          <p:nvPr>
            <p:extLst>
              <p:ext uri="{D42A27DB-BD31-4B8C-83A1-F6EECF244321}">
                <p14:modId xmlns:p14="http://schemas.microsoft.com/office/powerpoint/2010/main" val="3999435428"/>
              </p:ext>
            </p:extLst>
          </p:nvPr>
        </p:nvGraphicFramePr>
        <p:xfrm>
          <a:off x="3090863" y="5399088"/>
          <a:ext cx="773112" cy="554037"/>
        </p:xfrm>
        <a:graphic>
          <a:graphicData uri="http://schemas.openxmlformats.org/presentationml/2006/ole">
            <mc:AlternateContent xmlns:mc="http://schemas.openxmlformats.org/markup-compatibility/2006">
              <mc:Choice xmlns:v="urn:schemas-microsoft-com:vml" Requires="v">
                <p:oleObj spid="_x0000_s74770" name="Equation" r:id="rId6" imgW="355320" imgH="253800" progId="Equation.DSMT4">
                  <p:embed/>
                </p:oleObj>
              </mc:Choice>
              <mc:Fallback>
                <p:oleObj name="Equation" r:id="rId6" imgW="355320" imgH="253800" progId="Equation.DSMT4">
                  <p:embed/>
                  <p:pic>
                    <p:nvPicPr>
                      <p:cNvPr id="0" name="Object 3"/>
                      <p:cNvPicPr>
                        <a:picLocks noChangeAspect="1" noChangeArrowheads="1"/>
                      </p:cNvPicPr>
                      <p:nvPr/>
                    </p:nvPicPr>
                    <p:blipFill>
                      <a:blip r:embed="rId7"/>
                      <a:srcRect/>
                      <a:stretch>
                        <a:fillRect/>
                      </a:stretch>
                    </p:blipFill>
                    <p:spPr bwMode="auto">
                      <a:xfrm>
                        <a:off x="3090863" y="5399088"/>
                        <a:ext cx="773112" cy="55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2628" name="Object 4"/>
          <p:cNvGraphicFramePr>
            <a:graphicFrameLocks noChangeAspect="1"/>
          </p:cNvGraphicFramePr>
          <p:nvPr>
            <p:extLst>
              <p:ext uri="{D42A27DB-BD31-4B8C-83A1-F6EECF244321}">
                <p14:modId xmlns:p14="http://schemas.microsoft.com/office/powerpoint/2010/main" val="604284552"/>
              </p:ext>
            </p:extLst>
          </p:nvPr>
        </p:nvGraphicFramePr>
        <p:xfrm>
          <a:off x="2849564" y="5086350"/>
          <a:ext cx="698572" cy="501650"/>
        </p:xfrm>
        <a:graphic>
          <a:graphicData uri="http://schemas.openxmlformats.org/presentationml/2006/ole">
            <mc:AlternateContent xmlns:mc="http://schemas.openxmlformats.org/markup-compatibility/2006">
              <mc:Choice xmlns:v="urn:schemas-microsoft-com:vml" Requires="v">
                <p:oleObj spid="_x0000_s74771" name="Equation" r:id="rId8" imgW="355320" imgH="253800" progId="Equation.DSMT4">
                  <p:embed/>
                </p:oleObj>
              </mc:Choice>
              <mc:Fallback>
                <p:oleObj name="Equation" r:id="rId8" imgW="355320" imgH="253800" progId="Equation.DSMT4">
                  <p:embed/>
                  <p:pic>
                    <p:nvPicPr>
                      <p:cNvPr id="0" name="Object 4"/>
                      <p:cNvPicPr>
                        <a:picLocks noChangeAspect="1" noChangeArrowheads="1"/>
                      </p:cNvPicPr>
                      <p:nvPr/>
                    </p:nvPicPr>
                    <p:blipFill>
                      <a:blip r:embed="rId9"/>
                      <a:srcRect/>
                      <a:stretch>
                        <a:fillRect/>
                      </a:stretch>
                    </p:blipFill>
                    <p:spPr bwMode="auto">
                      <a:xfrm>
                        <a:off x="2849564" y="5086350"/>
                        <a:ext cx="698572" cy="50165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Slide Number Placeholder 3"/>
          <p:cNvSpPr>
            <a:spLocks noGrp="1"/>
          </p:cNvSpPr>
          <p:nvPr>
            <p:ph type="sldNum" sz="quarter" idx="10"/>
          </p:nvPr>
        </p:nvSpPr>
        <p:spPr>
          <a:noFill/>
        </p:spPr>
        <p:txBody>
          <a:bodyPr/>
          <a:lstStyle/>
          <a:p>
            <a:fld id="{155B2CCF-C67E-4874-BB7B-4CA5FA03C2D5}" type="slidenum">
              <a:rPr lang="en-US">
                <a:latin typeface="Arial" pitchFamily="34" charset="0"/>
              </a:rPr>
              <a:pPr/>
              <a:t>25</a:t>
            </a:fld>
            <a:endParaRPr lang="en-US">
              <a:latin typeface="Arial" pitchFamily="34" charset="0"/>
            </a:endParaRPr>
          </a:p>
        </p:txBody>
      </p:sp>
      <p:sp>
        <p:nvSpPr>
          <p:cNvPr id="345090" name="Rectangle 2"/>
          <p:cNvSpPr>
            <a:spLocks noGrp="1" noChangeArrowheads="1"/>
          </p:cNvSpPr>
          <p:nvPr>
            <p:ph type="title"/>
          </p:nvPr>
        </p:nvSpPr>
        <p:spPr/>
        <p:txBody>
          <a:bodyPr/>
          <a:lstStyle/>
          <a:p>
            <a:pPr>
              <a:defRPr/>
            </a:pPr>
            <a:r>
              <a:rPr lang="en-US" smtClean="0"/>
              <a:t>Choosing Modified Distribution</a:t>
            </a:r>
          </a:p>
        </p:txBody>
      </p:sp>
      <p:sp>
        <p:nvSpPr>
          <p:cNvPr id="345091" name="Rectangle 3"/>
          <p:cNvSpPr>
            <a:spLocks noGrp="1" noChangeArrowheads="1"/>
          </p:cNvSpPr>
          <p:nvPr>
            <p:ph type="body" idx="1"/>
          </p:nvPr>
        </p:nvSpPr>
        <p:spPr>
          <a:xfrm>
            <a:off x="584200" y="1384300"/>
            <a:ext cx="7772400" cy="4114800"/>
          </a:xfrm>
        </p:spPr>
        <p:txBody>
          <a:bodyPr/>
          <a:lstStyle/>
          <a:p>
            <a:pPr>
              <a:lnSpc>
                <a:spcPct val="90000"/>
              </a:lnSpc>
              <a:defRPr/>
            </a:pPr>
            <a:r>
              <a:rPr lang="en-US" dirty="0" smtClean="0"/>
              <a:t>In general, you want to modify the natural distributions in order to favor choices that are more IMPORTANT.  </a:t>
            </a:r>
          </a:p>
          <a:p>
            <a:pPr>
              <a:lnSpc>
                <a:spcPct val="90000"/>
              </a:lnSpc>
              <a:defRPr/>
            </a:pPr>
            <a:r>
              <a:rPr lang="en-US" dirty="0" smtClean="0"/>
              <a:t>What is "importance"?  To us the answer is simple: </a:t>
            </a:r>
          </a:p>
          <a:p>
            <a:pPr>
              <a:lnSpc>
                <a:spcPct val="90000"/>
              </a:lnSpc>
              <a:defRPr/>
            </a:pPr>
            <a:endParaRPr lang="en-US" dirty="0" smtClean="0"/>
          </a:p>
          <a:p>
            <a:pPr>
              <a:lnSpc>
                <a:spcPct val="90000"/>
              </a:lnSpc>
              <a:buFontTx/>
              <a:buNone/>
              <a:defRPr/>
            </a:pPr>
            <a:r>
              <a:rPr lang="en-US" dirty="0" smtClean="0"/>
              <a:t>	IMPORTANCE = EXPECTED CONTRIBUTION</a:t>
            </a:r>
          </a:p>
          <a:p>
            <a:pPr>
              <a:lnSpc>
                <a:spcPct val="90000"/>
              </a:lnSpc>
              <a:defRPr/>
            </a:pPr>
            <a:endParaRPr lang="en-US" dirty="0" smtClean="0"/>
          </a:p>
          <a:p>
            <a:pPr>
              <a:lnSpc>
                <a:spcPct val="90000"/>
              </a:lnSpc>
              <a:defRPr/>
            </a:pPr>
            <a:r>
              <a:rPr lang="en-US" dirty="0" smtClean="0"/>
              <a:t>Therefore, our job is to modify the distributions to favor following the particles that are the expected to contribute the most to the "score“.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9" name="Slide Number Placeholder 3"/>
          <p:cNvSpPr>
            <a:spLocks noGrp="1"/>
          </p:cNvSpPr>
          <p:nvPr>
            <p:ph type="sldNum" sz="quarter" idx="10"/>
          </p:nvPr>
        </p:nvSpPr>
        <p:spPr>
          <a:noFill/>
        </p:spPr>
        <p:txBody>
          <a:bodyPr/>
          <a:lstStyle/>
          <a:p>
            <a:fld id="{0E83AAA9-71D0-4A3A-9888-AD23459596E7}" type="slidenum">
              <a:rPr lang="en-US">
                <a:latin typeface="Arial" pitchFamily="34" charset="0"/>
              </a:rPr>
              <a:pPr/>
              <a:t>26</a:t>
            </a:fld>
            <a:endParaRPr lang="en-US">
              <a:latin typeface="Arial" pitchFamily="34" charset="0"/>
            </a:endParaRPr>
          </a:p>
        </p:txBody>
      </p:sp>
      <p:sp>
        <p:nvSpPr>
          <p:cNvPr id="347138" name="Rectangle 2"/>
          <p:cNvSpPr>
            <a:spLocks noGrp="1" noChangeArrowheads="1"/>
          </p:cNvSpPr>
          <p:nvPr>
            <p:ph type="title"/>
          </p:nvPr>
        </p:nvSpPr>
        <p:spPr/>
        <p:txBody>
          <a:bodyPr/>
          <a:lstStyle/>
          <a:p>
            <a:pPr>
              <a:defRPr/>
            </a:pPr>
            <a:r>
              <a:rPr lang="en-US" smtClean="0"/>
              <a:t>Choosing Modified Distribution (2)</a:t>
            </a:r>
          </a:p>
        </p:txBody>
      </p:sp>
      <p:sp>
        <p:nvSpPr>
          <p:cNvPr id="347139" name="Rectangle 3"/>
          <p:cNvSpPr>
            <a:spLocks noGrp="1" noChangeArrowheads="1"/>
          </p:cNvSpPr>
          <p:nvPr>
            <p:ph type="body" idx="1"/>
          </p:nvPr>
        </p:nvSpPr>
        <p:spPr>
          <a:xfrm>
            <a:off x="387350" y="1376363"/>
            <a:ext cx="8408988" cy="5129212"/>
          </a:xfrm>
        </p:spPr>
        <p:txBody>
          <a:bodyPr/>
          <a:lstStyle/>
          <a:p>
            <a:pPr>
              <a:lnSpc>
                <a:spcPct val="90000"/>
              </a:lnSpc>
              <a:defRPr/>
            </a:pPr>
            <a:r>
              <a:rPr lang="en-US" smtClean="0"/>
              <a:t>How much should we favor these choices?</a:t>
            </a:r>
          </a:p>
          <a:p>
            <a:pPr>
              <a:lnSpc>
                <a:spcPct val="90000"/>
              </a:lnSpc>
              <a:defRPr/>
            </a:pPr>
            <a:r>
              <a:rPr lang="en-US" smtClean="0"/>
              <a:t>If you know the importance of each of your possible choices, </a:t>
            </a:r>
            <a:r>
              <a:rPr lang="en-US" i="1" smtClean="0"/>
              <a:t>I(x),</a:t>
            </a:r>
            <a:r>
              <a:rPr lang="en-US" smtClean="0"/>
              <a:t> the theoretically optimum choice of your alternate distribution is given by: </a:t>
            </a:r>
          </a:p>
          <a:p>
            <a:pPr>
              <a:lnSpc>
                <a:spcPct val="90000"/>
              </a:lnSpc>
              <a:defRPr/>
            </a:pPr>
            <a:endParaRPr lang="en-US" smtClean="0"/>
          </a:p>
          <a:p>
            <a:pPr>
              <a:lnSpc>
                <a:spcPct val="90000"/>
              </a:lnSpc>
              <a:defRPr/>
            </a:pPr>
            <a:endParaRPr lang="en-US" smtClean="0"/>
          </a:p>
          <a:p>
            <a:pPr>
              <a:lnSpc>
                <a:spcPct val="90000"/>
              </a:lnSpc>
              <a:defRPr/>
            </a:pPr>
            <a:r>
              <a:rPr lang="en-US" smtClean="0"/>
              <a:t>The successful approaches I have seen to picking alternate distributions fall into the following three categories:  </a:t>
            </a:r>
          </a:p>
          <a:p>
            <a:pPr lvl="1">
              <a:lnSpc>
                <a:spcPct val="90000"/>
              </a:lnSpc>
              <a:defRPr/>
            </a:pPr>
            <a:r>
              <a:rPr lang="en-US" smtClean="0"/>
              <a:t>Heuristic (i.e., seat of the pants) choices, </a:t>
            </a:r>
          </a:p>
          <a:p>
            <a:pPr lvl="1">
              <a:lnSpc>
                <a:spcPct val="90000"/>
              </a:lnSpc>
              <a:defRPr/>
            </a:pPr>
            <a:r>
              <a:rPr lang="en-US" smtClean="0"/>
              <a:t>Choices based on preliminary MC calculations, and </a:t>
            </a:r>
          </a:p>
          <a:p>
            <a:pPr lvl="1">
              <a:lnSpc>
                <a:spcPct val="90000"/>
              </a:lnSpc>
              <a:defRPr/>
            </a:pPr>
            <a:r>
              <a:rPr lang="en-US" smtClean="0"/>
              <a:t>Choices based on preliminary non-MC calculations. </a:t>
            </a:r>
          </a:p>
        </p:txBody>
      </p:sp>
      <p:graphicFrame>
        <p:nvGraphicFramePr>
          <p:cNvPr id="270338" name="Object 2"/>
          <p:cNvGraphicFramePr>
            <a:graphicFrameLocks noChangeAspect="1"/>
          </p:cNvGraphicFramePr>
          <p:nvPr>
            <p:extLst>
              <p:ext uri="{D42A27DB-BD31-4B8C-83A1-F6EECF244321}">
                <p14:modId xmlns:p14="http://schemas.microsoft.com/office/powerpoint/2010/main" val="2053379668"/>
              </p:ext>
            </p:extLst>
          </p:nvPr>
        </p:nvGraphicFramePr>
        <p:xfrm>
          <a:off x="2492375" y="3094038"/>
          <a:ext cx="3576638" cy="806450"/>
        </p:xfrm>
        <a:graphic>
          <a:graphicData uri="http://schemas.openxmlformats.org/presentationml/2006/ole">
            <mc:AlternateContent xmlns:mc="http://schemas.openxmlformats.org/markup-compatibility/2006">
              <mc:Choice xmlns:v="urn:schemas-microsoft-com:vml" Requires="v">
                <p:oleObj spid="_x0000_s77831" name="Equation" r:id="rId4" imgW="1130040" imgH="253800" progId="Equation.DSMT4">
                  <p:embed/>
                </p:oleObj>
              </mc:Choice>
              <mc:Fallback>
                <p:oleObj name="Equation" r:id="rId4" imgW="1130040" imgH="253800" progId="Equation.DSMT4">
                  <p:embed/>
                  <p:pic>
                    <p:nvPicPr>
                      <p:cNvPr id="0" name="Object 2"/>
                      <p:cNvPicPr>
                        <a:picLocks noChangeAspect="1" noChangeArrowheads="1"/>
                      </p:cNvPicPr>
                      <p:nvPr/>
                    </p:nvPicPr>
                    <p:blipFill>
                      <a:blip r:embed="rId5"/>
                      <a:srcRect/>
                      <a:stretch>
                        <a:fillRect/>
                      </a:stretch>
                    </p:blipFill>
                    <p:spPr bwMode="auto">
                      <a:xfrm>
                        <a:off x="2492375" y="3094038"/>
                        <a:ext cx="3576638" cy="80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Slide Number Placeholder 3"/>
          <p:cNvSpPr>
            <a:spLocks noGrp="1"/>
          </p:cNvSpPr>
          <p:nvPr>
            <p:ph type="sldNum" sz="quarter" idx="10"/>
          </p:nvPr>
        </p:nvSpPr>
        <p:spPr>
          <a:noFill/>
        </p:spPr>
        <p:txBody>
          <a:bodyPr/>
          <a:lstStyle/>
          <a:p>
            <a:fld id="{F3914870-3245-436F-86F7-59F025D40FCE}" type="slidenum">
              <a:rPr lang="en-US">
                <a:latin typeface="Arial" pitchFamily="34" charset="0"/>
              </a:rPr>
              <a:pPr/>
              <a:t>27</a:t>
            </a:fld>
            <a:endParaRPr lang="en-US">
              <a:latin typeface="Arial" pitchFamily="34" charset="0"/>
            </a:endParaRPr>
          </a:p>
        </p:txBody>
      </p:sp>
      <p:sp>
        <p:nvSpPr>
          <p:cNvPr id="349186" name="Rectangle 2"/>
          <p:cNvSpPr>
            <a:spLocks noGrp="1" noChangeArrowheads="1"/>
          </p:cNvSpPr>
          <p:nvPr>
            <p:ph type="title"/>
          </p:nvPr>
        </p:nvSpPr>
        <p:spPr/>
        <p:txBody>
          <a:bodyPr/>
          <a:lstStyle/>
          <a:p>
            <a:pPr>
              <a:defRPr/>
            </a:pPr>
            <a:r>
              <a:rPr lang="en-US" smtClean="0"/>
              <a:t>Category 1: Heuristic</a:t>
            </a:r>
          </a:p>
        </p:txBody>
      </p:sp>
      <p:sp>
        <p:nvSpPr>
          <p:cNvPr id="349187" name="Rectangle 3"/>
          <p:cNvSpPr>
            <a:spLocks noGrp="1" noChangeArrowheads="1"/>
          </p:cNvSpPr>
          <p:nvPr>
            <p:ph type="body" idx="1"/>
          </p:nvPr>
        </p:nvSpPr>
        <p:spPr/>
        <p:txBody>
          <a:bodyPr/>
          <a:lstStyle/>
          <a:p>
            <a:pPr>
              <a:lnSpc>
                <a:spcPct val="90000"/>
              </a:lnSpc>
              <a:defRPr/>
            </a:pPr>
            <a:r>
              <a:rPr lang="en-US" sz="2400" smtClean="0"/>
              <a:t>Modify the natural distribution to favor the choice of particles that you think MUST BE more important. </a:t>
            </a:r>
          </a:p>
          <a:p>
            <a:pPr lvl="1">
              <a:lnSpc>
                <a:spcPct val="90000"/>
              </a:lnSpc>
              <a:defRPr/>
            </a:pPr>
            <a:r>
              <a:rPr lang="en-US" sz="2000" smtClean="0"/>
              <a:t>EXAMPLE 1:  Source particle location (Decision #1) If you are interested in determining the right leakage, pick source locations preferentially to the right </a:t>
            </a:r>
          </a:p>
          <a:p>
            <a:pPr lvl="1">
              <a:lnSpc>
                <a:spcPct val="90000"/>
              </a:lnSpc>
              <a:defRPr/>
            </a:pPr>
            <a:r>
              <a:rPr lang="en-US" sz="2000" smtClean="0"/>
              <a:t>EXAMPLE 2:  Source direction (Decision #2) If you are interested in determining the left leakage, pick source directions preferentially heading to the left. </a:t>
            </a:r>
          </a:p>
          <a:p>
            <a:pPr lvl="1">
              <a:lnSpc>
                <a:spcPct val="90000"/>
              </a:lnSpc>
              <a:defRPr/>
            </a:pPr>
            <a:r>
              <a:rPr lang="en-US" sz="2000" smtClean="0"/>
              <a:t>EXAMPLE 3:  Source energy (Decision #3) If you are interested in deep penetration, pick source energies where total cross section is low. </a:t>
            </a:r>
          </a:p>
          <a:p>
            <a:pPr>
              <a:lnSpc>
                <a:spcPct val="90000"/>
              </a:lnSpc>
              <a:defRPr/>
            </a:pPr>
            <a:r>
              <a:rPr lang="en-US" sz="2400" smtClean="0"/>
              <a:t>You are left to your own intuition about HOW MUCH to favor the more important particles.  Therefore, this approach is trial and error.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Slide Number Placeholder 3"/>
          <p:cNvSpPr>
            <a:spLocks noGrp="1"/>
          </p:cNvSpPr>
          <p:nvPr>
            <p:ph type="sldNum" sz="quarter" idx="10"/>
          </p:nvPr>
        </p:nvSpPr>
        <p:spPr>
          <a:noFill/>
        </p:spPr>
        <p:txBody>
          <a:bodyPr/>
          <a:lstStyle/>
          <a:p>
            <a:fld id="{C35213B6-C7D3-45E7-AD21-6821C662E059}" type="slidenum">
              <a:rPr lang="en-US">
                <a:latin typeface="Arial" pitchFamily="34" charset="0"/>
              </a:rPr>
              <a:pPr/>
              <a:t>28</a:t>
            </a:fld>
            <a:endParaRPr lang="en-US">
              <a:latin typeface="Arial" pitchFamily="34" charset="0"/>
            </a:endParaRPr>
          </a:p>
        </p:txBody>
      </p:sp>
      <p:sp>
        <p:nvSpPr>
          <p:cNvPr id="351234" name="Rectangle 2"/>
          <p:cNvSpPr>
            <a:spLocks noGrp="1" noChangeArrowheads="1"/>
          </p:cNvSpPr>
          <p:nvPr>
            <p:ph type="title"/>
          </p:nvPr>
        </p:nvSpPr>
        <p:spPr/>
        <p:txBody>
          <a:bodyPr/>
          <a:lstStyle/>
          <a:p>
            <a:pPr>
              <a:defRPr/>
            </a:pPr>
            <a:r>
              <a:rPr lang="en-US" sz="2800" smtClean="0"/>
              <a:t>Category 2: Preliminary MC Calculations</a:t>
            </a:r>
          </a:p>
        </p:txBody>
      </p:sp>
      <p:sp>
        <p:nvSpPr>
          <p:cNvPr id="351235" name="Rectangle 3"/>
          <p:cNvSpPr>
            <a:spLocks noGrp="1" noChangeArrowheads="1"/>
          </p:cNvSpPr>
          <p:nvPr>
            <p:ph type="body" idx="1"/>
          </p:nvPr>
        </p:nvSpPr>
        <p:spPr>
          <a:xfrm>
            <a:off x="492125" y="1366838"/>
            <a:ext cx="8408988" cy="5287962"/>
          </a:xfrm>
        </p:spPr>
        <p:txBody>
          <a:bodyPr/>
          <a:lstStyle/>
          <a:p>
            <a:pPr>
              <a:defRPr/>
            </a:pPr>
            <a:r>
              <a:rPr lang="en-US" sz="2400" smtClean="0"/>
              <a:t>This technique is based on you running a few (hopefully) short "test runs" to get the relative importance of various initial source choices.  </a:t>
            </a:r>
          </a:p>
          <a:p>
            <a:pPr>
              <a:defRPr/>
            </a:pPr>
            <a:r>
              <a:rPr lang="en-US" sz="2400" smtClean="0"/>
              <a:t>The test cases correspond to restricting the choices of one of the variables to a sub-domain, running a short problem, and interpreting the resulting answer as the importance of the sub-domain and using:</a:t>
            </a:r>
          </a:p>
          <a:p>
            <a:pPr>
              <a:defRPr/>
            </a:pPr>
            <a:endParaRPr lang="en-US" sz="2400" smtClean="0"/>
          </a:p>
          <a:p>
            <a:pPr>
              <a:defRPr/>
            </a:pPr>
            <a:endParaRPr lang="en-US" sz="2400" smtClean="0"/>
          </a:p>
          <a:p>
            <a:pPr>
              <a:defRPr/>
            </a:pPr>
            <a:r>
              <a:rPr lang="en-US" sz="2400" smtClean="0"/>
              <a:t>There is an automatic Weight Windows Generator in MCNP that does this for you: Generates data during ONE run to collect data to speed up the NEXT run.</a:t>
            </a:r>
          </a:p>
          <a:p>
            <a:pPr lvl="1">
              <a:defRPr/>
            </a:pPr>
            <a:r>
              <a:rPr lang="en-US" sz="2000" smtClean="0"/>
              <a:t>We will be using this tool in a later tutorial</a:t>
            </a:r>
          </a:p>
        </p:txBody>
      </p:sp>
      <p:graphicFrame>
        <p:nvGraphicFramePr>
          <p:cNvPr id="271362" name="Object 2"/>
          <p:cNvGraphicFramePr>
            <a:graphicFrameLocks noChangeAspect="1"/>
          </p:cNvGraphicFramePr>
          <p:nvPr>
            <p:extLst>
              <p:ext uri="{D42A27DB-BD31-4B8C-83A1-F6EECF244321}">
                <p14:modId xmlns:p14="http://schemas.microsoft.com/office/powerpoint/2010/main" val="2173616145"/>
              </p:ext>
            </p:extLst>
          </p:nvPr>
        </p:nvGraphicFramePr>
        <p:xfrm>
          <a:off x="2652713" y="4164013"/>
          <a:ext cx="3576637" cy="709612"/>
        </p:xfrm>
        <a:graphic>
          <a:graphicData uri="http://schemas.openxmlformats.org/presentationml/2006/ole">
            <mc:AlternateContent xmlns:mc="http://schemas.openxmlformats.org/markup-compatibility/2006">
              <mc:Choice xmlns:v="urn:schemas-microsoft-com:vml" Requires="v">
                <p:oleObj spid="_x0000_s78855" name="Equation" r:id="rId4" imgW="1130040" imgH="253800" progId="Equation.DSMT4">
                  <p:embed/>
                </p:oleObj>
              </mc:Choice>
              <mc:Fallback>
                <p:oleObj name="Equation" r:id="rId4" imgW="1130040" imgH="253800" progId="Equation.DSMT4">
                  <p:embed/>
                  <p:pic>
                    <p:nvPicPr>
                      <p:cNvPr id="0" name="Object 2"/>
                      <p:cNvPicPr>
                        <a:picLocks noChangeAspect="1" noChangeArrowheads="1"/>
                      </p:cNvPicPr>
                      <p:nvPr/>
                    </p:nvPicPr>
                    <p:blipFill>
                      <a:blip r:embed="rId5"/>
                      <a:srcRect/>
                      <a:stretch>
                        <a:fillRect/>
                      </a:stretch>
                    </p:blipFill>
                    <p:spPr bwMode="auto">
                      <a:xfrm>
                        <a:off x="2652713" y="4164013"/>
                        <a:ext cx="3576637" cy="709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Slide Number Placeholder 3"/>
          <p:cNvSpPr>
            <a:spLocks noGrp="1"/>
          </p:cNvSpPr>
          <p:nvPr>
            <p:ph type="sldNum" sz="quarter" idx="10"/>
          </p:nvPr>
        </p:nvSpPr>
        <p:spPr>
          <a:noFill/>
        </p:spPr>
        <p:txBody>
          <a:bodyPr/>
          <a:lstStyle/>
          <a:p>
            <a:fld id="{7F93FFC1-2973-4A24-8004-14804DEEAEF1}" type="slidenum">
              <a:rPr lang="en-US">
                <a:latin typeface="Arial" pitchFamily="34" charset="0"/>
              </a:rPr>
              <a:pPr/>
              <a:t>29</a:t>
            </a:fld>
            <a:endParaRPr lang="en-US">
              <a:latin typeface="Arial" pitchFamily="34" charset="0"/>
            </a:endParaRPr>
          </a:p>
        </p:txBody>
      </p:sp>
      <p:sp>
        <p:nvSpPr>
          <p:cNvPr id="353282" name="Rectangle 2"/>
          <p:cNvSpPr>
            <a:spLocks noGrp="1" noChangeArrowheads="1"/>
          </p:cNvSpPr>
          <p:nvPr>
            <p:ph type="title"/>
          </p:nvPr>
        </p:nvSpPr>
        <p:spPr/>
        <p:txBody>
          <a:bodyPr/>
          <a:lstStyle/>
          <a:p>
            <a:pPr>
              <a:defRPr/>
            </a:pPr>
            <a:r>
              <a:rPr lang="en-US" sz="2800" smtClean="0"/>
              <a:t>Category 3: Preliminary Non-MC Calculations</a:t>
            </a:r>
          </a:p>
        </p:txBody>
      </p:sp>
      <p:sp>
        <p:nvSpPr>
          <p:cNvPr id="353283" name="Rectangle 3"/>
          <p:cNvSpPr>
            <a:spLocks noGrp="1" noChangeArrowheads="1"/>
          </p:cNvSpPr>
          <p:nvPr>
            <p:ph type="body" idx="1"/>
          </p:nvPr>
        </p:nvSpPr>
        <p:spPr/>
        <p:txBody>
          <a:bodyPr/>
          <a:lstStyle/>
          <a:p>
            <a:pPr>
              <a:defRPr/>
            </a:pPr>
            <a:r>
              <a:rPr lang="en-US" smtClean="0"/>
              <a:t>As we will study later in the course, we can actually write and solve an equation for the importance function for source particle (and scattered particle) distributions.</a:t>
            </a:r>
          </a:p>
          <a:p>
            <a:pPr>
              <a:defRPr/>
            </a:pPr>
            <a:r>
              <a:rPr lang="en-US" smtClean="0"/>
              <a:t>This equation can be approximately solved using deterministic methods (e.g., discrete ordinates) for the importance function, which can then be used in the MC calc  </a:t>
            </a:r>
          </a:p>
          <a:p>
            <a:pPr>
              <a:defRPr/>
            </a:pPr>
            <a:r>
              <a:rPr lang="en-US" smtClean="0"/>
              <a:t>We will postpone this state-of-the-art topic to explore in more detail later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1" name="Slide Number Placeholder 3"/>
          <p:cNvSpPr>
            <a:spLocks noGrp="1"/>
          </p:cNvSpPr>
          <p:nvPr>
            <p:ph type="sldNum" sz="quarter" idx="10"/>
          </p:nvPr>
        </p:nvSpPr>
        <p:spPr>
          <a:noFill/>
        </p:spPr>
        <p:txBody>
          <a:bodyPr/>
          <a:lstStyle/>
          <a:p>
            <a:fld id="{8DC71CB4-3315-4D99-8CD0-EEA3C863C29A}" type="slidenum">
              <a:rPr lang="en-US">
                <a:latin typeface="Arial" pitchFamily="34" charset="0"/>
              </a:rPr>
              <a:pPr/>
              <a:t>3</a:t>
            </a:fld>
            <a:endParaRPr lang="en-US">
              <a:latin typeface="Arial" pitchFamily="34" charset="0"/>
            </a:endParaRPr>
          </a:p>
        </p:txBody>
      </p:sp>
      <p:sp>
        <p:nvSpPr>
          <p:cNvPr id="340994" name="Rectangle 2"/>
          <p:cNvSpPr>
            <a:spLocks noGrp="1" noChangeArrowheads="1"/>
          </p:cNvSpPr>
          <p:nvPr>
            <p:ph type="title"/>
          </p:nvPr>
        </p:nvSpPr>
        <p:spPr/>
        <p:txBody>
          <a:bodyPr/>
          <a:lstStyle/>
          <a:p>
            <a:pPr>
              <a:defRPr/>
            </a:pPr>
            <a:r>
              <a:rPr lang="en-US" smtClean="0"/>
              <a:t>Example: Using Flat Distributions</a:t>
            </a:r>
          </a:p>
        </p:txBody>
      </p:sp>
      <p:sp>
        <p:nvSpPr>
          <p:cNvPr id="340995" name="Rectangle 3"/>
          <p:cNvSpPr>
            <a:spLocks noGrp="1" noChangeArrowheads="1"/>
          </p:cNvSpPr>
          <p:nvPr>
            <p:ph type="body" idx="1"/>
          </p:nvPr>
        </p:nvSpPr>
        <p:spPr/>
        <p:txBody>
          <a:bodyPr/>
          <a:lstStyle/>
          <a:p>
            <a:pPr>
              <a:lnSpc>
                <a:spcPct val="90000"/>
              </a:lnSpc>
              <a:defRPr/>
            </a:pPr>
            <a:r>
              <a:rPr lang="en-US" smtClean="0"/>
              <a:t>It is entirely unbiased (i.e., okay) for you to choose an x uniformly and adjust the weight contribution weight by multiplying the previous weight by the correction:  </a:t>
            </a:r>
          </a:p>
          <a:p>
            <a:pPr>
              <a:lnSpc>
                <a:spcPct val="90000"/>
              </a:lnSpc>
              <a:defRPr/>
            </a:pPr>
            <a:endParaRPr lang="en-US" smtClean="0"/>
          </a:p>
          <a:p>
            <a:pPr>
              <a:lnSpc>
                <a:spcPct val="90000"/>
              </a:lnSpc>
              <a:defRPr/>
            </a:pPr>
            <a:endParaRPr lang="en-US" smtClean="0"/>
          </a:p>
          <a:p>
            <a:pPr>
              <a:lnSpc>
                <a:spcPct val="90000"/>
              </a:lnSpc>
              <a:defRPr/>
            </a:pPr>
            <a:endParaRPr lang="en-US" smtClean="0"/>
          </a:p>
          <a:p>
            <a:pPr>
              <a:lnSpc>
                <a:spcPct val="90000"/>
              </a:lnSpc>
              <a:defRPr/>
            </a:pPr>
            <a:endParaRPr lang="en-US" smtClean="0"/>
          </a:p>
          <a:p>
            <a:pPr>
              <a:lnSpc>
                <a:spcPct val="90000"/>
              </a:lnSpc>
              <a:defRPr/>
            </a:pPr>
            <a:r>
              <a:rPr lang="en-US" smtClean="0"/>
              <a:t>Unfortunately, although it is unbiased to do this, it is also usually unwise.</a:t>
            </a:r>
          </a:p>
        </p:txBody>
      </p:sp>
      <p:graphicFrame>
        <p:nvGraphicFramePr>
          <p:cNvPr id="268290" name="Object 2"/>
          <p:cNvGraphicFramePr>
            <a:graphicFrameLocks noChangeAspect="1"/>
          </p:cNvGraphicFramePr>
          <p:nvPr>
            <p:extLst>
              <p:ext uri="{D42A27DB-BD31-4B8C-83A1-F6EECF244321}">
                <p14:modId xmlns:p14="http://schemas.microsoft.com/office/powerpoint/2010/main" val="2329680052"/>
              </p:ext>
            </p:extLst>
          </p:nvPr>
        </p:nvGraphicFramePr>
        <p:xfrm>
          <a:off x="1504950" y="3741738"/>
          <a:ext cx="5484813" cy="1577975"/>
        </p:xfrm>
        <a:graphic>
          <a:graphicData uri="http://schemas.openxmlformats.org/presentationml/2006/ole">
            <mc:AlternateContent xmlns:mc="http://schemas.openxmlformats.org/markup-compatibility/2006">
              <mc:Choice xmlns:v="urn:schemas-microsoft-com:vml" Requires="v">
                <p:oleObj spid="_x0000_s62471" name="Equation" r:id="rId4" imgW="2298600" imgH="660240" progId="Equation.DSMT4">
                  <p:embed/>
                </p:oleObj>
              </mc:Choice>
              <mc:Fallback>
                <p:oleObj name="Equation" r:id="rId4" imgW="2298600" imgH="660240" progId="Equation.DSMT4">
                  <p:embed/>
                  <p:pic>
                    <p:nvPicPr>
                      <p:cNvPr id="0" name="Object 2"/>
                      <p:cNvPicPr>
                        <a:picLocks noChangeAspect="1" noChangeArrowheads="1"/>
                      </p:cNvPicPr>
                      <p:nvPr/>
                    </p:nvPicPr>
                    <p:blipFill>
                      <a:blip r:embed="rId5"/>
                      <a:srcRect/>
                      <a:stretch>
                        <a:fillRect/>
                      </a:stretch>
                    </p:blipFill>
                    <p:spPr bwMode="auto">
                      <a:xfrm>
                        <a:off x="1504950" y="3741738"/>
                        <a:ext cx="5484813" cy="1577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2" name="Slide Number Placeholder 3"/>
          <p:cNvSpPr>
            <a:spLocks noGrp="1"/>
          </p:cNvSpPr>
          <p:nvPr>
            <p:ph type="sldNum" sz="quarter" idx="10"/>
          </p:nvPr>
        </p:nvSpPr>
        <p:spPr>
          <a:noFill/>
        </p:spPr>
        <p:txBody>
          <a:bodyPr/>
          <a:lstStyle/>
          <a:p>
            <a:fld id="{E478AA28-2A0F-4DA5-AEF6-C3719C3B4456}" type="slidenum">
              <a:rPr lang="en-US">
                <a:latin typeface="Arial" pitchFamily="34" charset="0"/>
              </a:rPr>
              <a:pPr/>
              <a:t>30</a:t>
            </a:fld>
            <a:endParaRPr lang="en-US">
              <a:latin typeface="Arial" pitchFamily="34" charset="0"/>
            </a:endParaRPr>
          </a:p>
        </p:txBody>
      </p:sp>
      <p:sp>
        <p:nvSpPr>
          <p:cNvPr id="431106" name="Rectangle 2"/>
          <p:cNvSpPr>
            <a:spLocks noGrp="1" noChangeArrowheads="1"/>
          </p:cNvSpPr>
          <p:nvPr>
            <p:ph type="title"/>
          </p:nvPr>
        </p:nvSpPr>
        <p:spPr/>
        <p:txBody>
          <a:bodyPr/>
          <a:lstStyle/>
          <a:p>
            <a:pPr>
              <a:defRPr/>
            </a:pPr>
            <a:r>
              <a:rPr lang="en-US" dirty="0" smtClean="0"/>
              <a:t>Cell Weighting in MCNP             (And Beyond)</a:t>
            </a:r>
          </a:p>
        </p:txBody>
      </p:sp>
      <p:sp>
        <p:nvSpPr>
          <p:cNvPr id="431107" name="Rectangle 3"/>
          <p:cNvSpPr>
            <a:spLocks noGrp="1" noChangeArrowheads="1"/>
          </p:cNvSpPr>
          <p:nvPr>
            <p:ph type="body" idx="1"/>
          </p:nvPr>
        </p:nvSpPr>
        <p:spPr>
          <a:xfrm>
            <a:off x="508000" y="1625600"/>
            <a:ext cx="7772400" cy="4114800"/>
          </a:xfrm>
        </p:spPr>
        <p:txBody>
          <a:bodyPr/>
          <a:lstStyle/>
          <a:p>
            <a:pPr>
              <a:lnSpc>
                <a:spcPct val="90000"/>
              </a:lnSpc>
              <a:defRPr/>
            </a:pPr>
            <a:r>
              <a:rPr lang="en-US" dirty="0" smtClean="0"/>
              <a:t>Rules:</a:t>
            </a:r>
          </a:p>
          <a:p>
            <a:pPr>
              <a:lnSpc>
                <a:spcPct val="90000"/>
              </a:lnSpc>
              <a:defRPr/>
            </a:pPr>
            <a:endParaRPr lang="en-US" dirty="0" smtClean="0"/>
          </a:p>
          <a:p>
            <a:pPr>
              <a:lnSpc>
                <a:spcPct val="90000"/>
              </a:lnSpc>
              <a:buFontTx/>
              <a:buNone/>
              <a:defRPr/>
            </a:pPr>
            <a:endParaRPr lang="en-US" dirty="0" smtClean="0"/>
          </a:p>
          <a:p>
            <a:pPr>
              <a:lnSpc>
                <a:spcPct val="90000"/>
              </a:lnSpc>
              <a:defRPr/>
            </a:pPr>
            <a:endParaRPr lang="en-US" dirty="0" smtClean="0"/>
          </a:p>
          <a:p>
            <a:pPr>
              <a:lnSpc>
                <a:spcPct val="90000"/>
              </a:lnSpc>
              <a:defRPr/>
            </a:pPr>
            <a:endParaRPr lang="en-US" dirty="0" smtClean="0"/>
          </a:p>
          <a:p>
            <a:pPr>
              <a:lnSpc>
                <a:spcPct val="90000"/>
              </a:lnSpc>
              <a:defRPr/>
            </a:pPr>
            <a:r>
              <a:rPr lang="en-US" dirty="0" smtClean="0"/>
              <a:t>When you pass from “region” of lower weight to higher weight, split by ratio</a:t>
            </a:r>
          </a:p>
          <a:p>
            <a:pPr>
              <a:lnSpc>
                <a:spcPct val="90000"/>
              </a:lnSpc>
              <a:defRPr/>
            </a:pPr>
            <a:endParaRPr lang="en-US" dirty="0" smtClean="0"/>
          </a:p>
          <a:p>
            <a:pPr>
              <a:lnSpc>
                <a:spcPct val="90000"/>
              </a:lnSpc>
              <a:defRPr/>
            </a:pPr>
            <a:r>
              <a:rPr lang="en-US" dirty="0" smtClean="0"/>
              <a:t>When you pass from HIGHER to LOWER, play Russian Roulette with survival probability of     </a:t>
            </a:r>
          </a:p>
        </p:txBody>
      </p:sp>
      <p:grpSp>
        <p:nvGrpSpPr>
          <p:cNvPr id="2" name="Group 4"/>
          <p:cNvGrpSpPr>
            <a:grpSpLocks/>
          </p:cNvGrpSpPr>
          <p:nvPr/>
        </p:nvGrpSpPr>
        <p:grpSpPr bwMode="auto">
          <a:xfrm>
            <a:off x="2757488" y="1624013"/>
            <a:ext cx="3324225" cy="2254250"/>
            <a:chOff x="1304" y="2588"/>
            <a:chExt cx="2094" cy="1420"/>
          </a:xfrm>
        </p:grpSpPr>
        <p:grpSp>
          <p:nvGrpSpPr>
            <p:cNvPr id="3" name="Group 5"/>
            <p:cNvGrpSpPr>
              <a:grpSpLocks/>
            </p:cNvGrpSpPr>
            <p:nvPr/>
          </p:nvGrpSpPr>
          <p:grpSpPr bwMode="auto">
            <a:xfrm>
              <a:off x="1304" y="3536"/>
              <a:ext cx="2094" cy="472"/>
              <a:chOff x="1304" y="3536"/>
              <a:chExt cx="2094" cy="472"/>
            </a:xfrm>
          </p:grpSpPr>
          <p:sp>
            <p:nvSpPr>
              <p:cNvPr id="283667" name="Rectangle 6"/>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8" name="Rectangle 7"/>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9" name="Rectangle 8"/>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nvGrpSpPr>
            <p:cNvPr id="4" name="Group 9"/>
            <p:cNvGrpSpPr>
              <a:grpSpLocks/>
            </p:cNvGrpSpPr>
            <p:nvPr/>
          </p:nvGrpSpPr>
          <p:grpSpPr bwMode="auto">
            <a:xfrm>
              <a:off x="1304" y="3062"/>
              <a:ext cx="2094" cy="472"/>
              <a:chOff x="1304" y="3536"/>
              <a:chExt cx="2094" cy="472"/>
            </a:xfrm>
          </p:grpSpPr>
          <p:sp>
            <p:nvSpPr>
              <p:cNvPr id="283664" name="Rectangle 10"/>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5" name="Rectangle 11"/>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6" name="Rectangle 12"/>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nvGrpSpPr>
            <p:cNvPr id="5" name="Group 13"/>
            <p:cNvGrpSpPr>
              <a:grpSpLocks/>
            </p:cNvGrpSpPr>
            <p:nvPr/>
          </p:nvGrpSpPr>
          <p:grpSpPr bwMode="auto">
            <a:xfrm>
              <a:off x="1304" y="2588"/>
              <a:ext cx="2094" cy="472"/>
              <a:chOff x="1304" y="3536"/>
              <a:chExt cx="2094" cy="472"/>
            </a:xfrm>
          </p:grpSpPr>
          <p:sp>
            <p:nvSpPr>
              <p:cNvPr id="283661" name="Rectangle 14"/>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2" name="Rectangle 15"/>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3663" name="Rectangle 16"/>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sp>
        <p:nvSpPr>
          <p:cNvPr id="283656" name="Line 17"/>
          <p:cNvSpPr>
            <a:spLocks noChangeShapeType="1"/>
          </p:cNvSpPr>
          <p:nvPr/>
        </p:nvSpPr>
        <p:spPr bwMode="auto">
          <a:xfrm flipV="1">
            <a:off x="2811463" y="1735138"/>
            <a:ext cx="1638300" cy="1447800"/>
          </a:xfrm>
          <a:prstGeom prst="line">
            <a:avLst/>
          </a:prstGeom>
          <a:noFill/>
          <a:ln w="12700">
            <a:solidFill>
              <a:schemeClr val="tx1"/>
            </a:solidFill>
            <a:prstDash val="sysDot"/>
            <a:round/>
            <a:headEnd/>
            <a:tailEnd type="triangle" w="med" len="med"/>
          </a:ln>
        </p:spPr>
        <p:txBody>
          <a:bodyPr wrap="none" anchor="ctr"/>
          <a:lstStyle/>
          <a:p>
            <a:endParaRPr lang="en-US"/>
          </a:p>
        </p:txBody>
      </p:sp>
      <p:sp>
        <p:nvSpPr>
          <p:cNvPr id="283657" name="Oval 18"/>
          <p:cNvSpPr>
            <a:spLocks noChangeArrowheads="1"/>
          </p:cNvSpPr>
          <p:nvPr/>
        </p:nvSpPr>
        <p:spPr bwMode="auto">
          <a:xfrm>
            <a:off x="2747963" y="3141663"/>
            <a:ext cx="88900" cy="88900"/>
          </a:xfrm>
          <a:prstGeom prst="ellipse">
            <a:avLst/>
          </a:prstGeom>
          <a:solidFill>
            <a:schemeClr val="bg2"/>
          </a:solidFill>
          <a:ln w="12700">
            <a:solidFill>
              <a:schemeClr val="tx1"/>
            </a:solidFill>
            <a:round/>
            <a:headEnd/>
            <a:tailEnd/>
          </a:ln>
        </p:spPr>
        <p:txBody>
          <a:bodyPr wrap="none" anchor="ctr"/>
          <a:lstStyle/>
          <a:p>
            <a:endParaRPr lang="en-US"/>
          </a:p>
        </p:txBody>
      </p:sp>
      <p:graphicFrame>
        <p:nvGraphicFramePr>
          <p:cNvPr id="283650" name="Object 2"/>
          <p:cNvGraphicFramePr>
            <a:graphicFrameLocks noChangeAspect="1"/>
          </p:cNvGraphicFramePr>
          <p:nvPr/>
        </p:nvGraphicFramePr>
        <p:xfrm>
          <a:off x="5759450" y="4459288"/>
          <a:ext cx="879475" cy="647700"/>
        </p:xfrm>
        <a:graphic>
          <a:graphicData uri="http://schemas.openxmlformats.org/presentationml/2006/ole">
            <mc:AlternateContent xmlns:mc="http://schemas.openxmlformats.org/markup-compatibility/2006">
              <mc:Choice xmlns:v="urn:schemas-microsoft-com:vml" Requires="v">
                <p:oleObj spid="_x0000_s75788" name="Equation" r:id="rId4" imgW="520560" imgH="380880" progId="Equation.3">
                  <p:embed/>
                </p:oleObj>
              </mc:Choice>
              <mc:Fallback>
                <p:oleObj name="Equation" r:id="rId4" imgW="520560" imgH="3808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9450" y="4459288"/>
                        <a:ext cx="87947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3651" name="Object 3"/>
          <p:cNvGraphicFramePr>
            <a:graphicFrameLocks noChangeAspect="1"/>
          </p:cNvGraphicFramePr>
          <p:nvPr/>
        </p:nvGraphicFramePr>
        <p:xfrm>
          <a:off x="4206875" y="6210300"/>
          <a:ext cx="879475" cy="647700"/>
        </p:xfrm>
        <a:graphic>
          <a:graphicData uri="http://schemas.openxmlformats.org/presentationml/2006/ole">
            <mc:AlternateContent xmlns:mc="http://schemas.openxmlformats.org/markup-compatibility/2006">
              <mc:Choice xmlns:v="urn:schemas-microsoft-com:vml" Requires="v">
                <p:oleObj spid="_x0000_s75789" name="Equation" r:id="rId6" imgW="520560" imgH="380880" progId="Equation.3">
                  <p:embed/>
                </p:oleObj>
              </mc:Choice>
              <mc:Fallback>
                <p:oleObj name="Equation" r:id="rId6" imgW="520560" imgH="38088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6875" y="6210300"/>
                        <a:ext cx="879475"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Slide Number Placeholder 3"/>
          <p:cNvSpPr>
            <a:spLocks noGrp="1"/>
          </p:cNvSpPr>
          <p:nvPr>
            <p:ph type="sldNum" sz="quarter" idx="10"/>
          </p:nvPr>
        </p:nvSpPr>
        <p:spPr>
          <a:noFill/>
        </p:spPr>
        <p:txBody>
          <a:bodyPr/>
          <a:lstStyle/>
          <a:p>
            <a:fld id="{B6388387-B2CF-451D-9FCF-8610F90DD1EC}" type="slidenum">
              <a:rPr lang="en-US">
                <a:latin typeface="Arial" pitchFamily="34" charset="0"/>
              </a:rPr>
              <a:pPr/>
              <a:t>31</a:t>
            </a:fld>
            <a:endParaRPr lang="en-US">
              <a:latin typeface="Arial" pitchFamily="34" charset="0"/>
            </a:endParaRPr>
          </a:p>
        </p:txBody>
      </p:sp>
      <p:sp>
        <p:nvSpPr>
          <p:cNvPr id="433154" name="Rectangle 2"/>
          <p:cNvSpPr>
            <a:spLocks noGrp="1" noChangeArrowheads="1"/>
          </p:cNvSpPr>
          <p:nvPr>
            <p:ph type="title"/>
          </p:nvPr>
        </p:nvSpPr>
        <p:spPr/>
        <p:txBody>
          <a:bodyPr/>
          <a:lstStyle/>
          <a:p>
            <a:pPr>
              <a:defRPr/>
            </a:pPr>
            <a:r>
              <a:rPr lang="en-US" smtClean="0"/>
              <a:t>Weight Windows in MCNP</a:t>
            </a:r>
          </a:p>
        </p:txBody>
      </p:sp>
      <p:sp>
        <p:nvSpPr>
          <p:cNvPr id="433155" name="Rectangle 3"/>
          <p:cNvSpPr>
            <a:spLocks noGrp="1" noChangeArrowheads="1"/>
          </p:cNvSpPr>
          <p:nvPr>
            <p:ph type="body" idx="1"/>
          </p:nvPr>
        </p:nvSpPr>
        <p:spPr/>
        <p:txBody>
          <a:bodyPr/>
          <a:lstStyle/>
          <a:p>
            <a:pPr>
              <a:defRPr/>
            </a:pPr>
            <a:r>
              <a:rPr lang="en-US" smtClean="0"/>
              <a:t>Rules:</a:t>
            </a:r>
          </a:p>
          <a:p>
            <a:pPr>
              <a:defRPr/>
            </a:pPr>
            <a:endParaRPr lang="en-US" smtClean="0"/>
          </a:p>
          <a:p>
            <a:pPr>
              <a:defRPr/>
            </a:pPr>
            <a:endParaRPr lang="en-US" smtClean="0"/>
          </a:p>
          <a:p>
            <a:pPr>
              <a:defRPr/>
            </a:pPr>
            <a:endParaRPr lang="en-US" smtClean="0"/>
          </a:p>
          <a:p>
            <a:pPr>
              <a:defRPr/>
            </a:pPr>
            <a:endParaRPr lang="en-US" smtClean="0"/>
          </a:p>
          <a:p>
            <a:pPr>
              <a:defRPr/>
            </a:pPr>
            <a:r>
              <a:rPr lang="en-US" smtClean="0"/>
              <a:t>When you pass from OLD to NEW, adjust weight to stay in a desired window of weights for each cell:</a:t>
            </a:r>
          </a:p>
          <a:p>
            <a:pPr lvl="1">
              <a:defRPr/>
            </a:pPr>
            <a:r>
              <a:rPr lang="en-US" smtClean="0"/>
              <a:t> Use RR and splitting as before, utilizing</a:t>
            </a:r>
          </a:p>
        </p:txBody>
      </p:sp>
      <p:grpSp>
        <p:nvGrpSpPr>
          <p:cNvPr id="2" name="Group 4"/>
          <p:cNvGrpSpPr>
            <a:grpSpLocks/>
          </p:cNvGrpSpPr>
          <p:nvPr/>
        </p:nvGrpSpPr>
        <p:grpSpPr bwMode="auto">
          <a:xfrm>
            <a:off x="2738438" y="1463675"/>
            <a:ext cx="3324225" cy="2254250"/>
            <a:chOff x="1304" y="2588"/>
            <a:chExt cx="2094" cy="1420"/>
          </a:xfrm>
        </p:grpSpPr>
        <p:grpSp>
          <p:nvGrpSpPr>
            <p:cNvPr id="3" name="Group 5"/>
            <p:cNvGrpSpPr>
              <a:grpSpLocks/>
            </p:cNvGrpSpPr>
            <p:nvPr/>
          </p:nvGrpSpPr>
          <p:grpSpPr bwMode="auto">
            <a:xfrm>
              <a:off x="1304" y="3536"/>
              <a:ext cx="2094" cy="472"/>
              <a:chOff x="1304" y="3536"/>
              <a:chExt cx="2094" cy="472"/>
            </a:xfrm>
          </p:grpSpPr>
          <p:sp>
            <p:nvSpPr>
              <p:cNvPr id="284691" name="Rectangle 6"/>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4692" name="Rectangle 7"/>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4693" name="Rectangle 8"/>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nvGrpSpPr>
            <p:cNvPr id="4" name="Group 9"/>
            <p:cNvGrpSpPr>
              <a:grpSpLocks/>
            </p:cNvGrpSpPr>
            <p:nvPr/>
          </p:nvGrpSpPr>
          <p:grpSpPr bwMode="auto">
            <a:xfrm>
              <a:off x="1304" y="3062"/>
              <a:ext cx="2094" cy="472"/>
              <a:chOff x="1304" y="3536"/>
              <a:chExt cx="2094" cy="472"/>
            </a:xfrm>
          </p:grpSpPr>
          <p:sp>
            <p:nvSpPr>
              <p:cNvPr id="284688" name="Rectangle 10"/>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4689" name="Rectangle 11"/>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4690" name="Rectangle 12"/>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nvGrpSpPr>
            <p:cNvPr id="5" name="Group 13"/>
            <p:cNvGrpSpPr>
              <a:grpSpLocks/>
            </p:cNvGrpSpPr>
            <p:nvPr/>
          </p:nvGrpSpPr>
          <p:grpSpPr bwMode="auto">
            <a:xfrm>
              <a:off x="1304" y="2588"/>
              <a:ext cx="2094" cy="472"/>
              <a:chOff x="1304" y="3536"/>
              <a:chExt cx="2094" cy="472"/>
            </a:xfrm>
          </p:grpSpPr>
          <p:sp>
            <p:nvSpPr>
              <p:cNvPr id="284685" name="Rectangle 14"/>
              <p:cNvSpPr>
                <a:spLocks noChangeArrowheads="1"/>
              </p:cNvSpPr>
              <p:nvPr/>
            </p:nvSpPr>
            <p:spPr bwMode="auto">
              <a:xfrm>
                <a:off x="1304" y="3536"/>
                <a:ext cx="696" cy="472"/>
              </a:xfrm>
              <a:prstGeom prst="rect">
                <a:avLst/>
              </a:prstGeom>
              <a:noFill/>
              <a:ln w="12700">
                <a:solidFill>
                  <a:schemeClr val="tx1"/>
                </a:solidFill>
                <a:miter lim="800000"/>
                <a:headEnd/>
                <a:tailEnd/>
              </a:ln>
            </p:spPr>
            <p:txBody>
              <a:bodyPr wrap="none" anchor="ctr"/>
              <a:lstStyle/>
              <a:p>
                <a:endParaRPr lang="en-US"/>
              </a:p>
            </p:txBody>
          </p:sp>
          <p:sp>
            <p:nvSpPr>
              <p:cNvPr id="284686" name="Rectangle 15"/>
              <p:cNvSpPr>
                <a:spLocks noChangeArrowheads="1"/>
              </p:cNvSpPr>
              <p:nvPr/>
            </p:nvSpPr>
            <p:spPr bwMode="auto">
              <a:xfrm>
                <a:off x="2005" y="3536"/>
                <a:ext cx="696" cy="472"/>
              </a:xfrm>
              <a:prstGeom prst="rect">
                <a:avLst/>
              </a:prstGeom>
              <a:noFill/>
              <a:ln w="12700">
                <a:solidFill>
                  <a:schemeClr val="tx1"/>
                </a:solidFill>
                <a:miter lim="800000"/>
                <a:headEnd/>
                <a:tailEnd/>
              </a:ln>
            </p:spPr>
            <p:txBody>
              <a:bodyPr wrap="none" anchor="ctr"/>
              <a:lstStyle/>
              <a:p>
                <a:endParaRPr lang="en-US"/>
              </a:p>
            </p:txBody>
          </p:sp>
          <p:sp>
            <p:nvSpPr>
              <p:cNvPr id="284687" name="Rectangle 16"/>
              <p:cNvSpPr>
                <a:spLocks noChangeArrowheads="1"/>
              </p:cNvSpPr>
              <p:nvPr/>
            </p:nvSpPr>
            <p:spPr bwMode="auto">
              <a:xfrm>
                <a:off x="2702" y="3536"/>
                <a:ext cx="696" cy="472"/>
              </a:xfrm>
              <a:prstGeom prst="rect">
                <a:avLst/>
              </a:prstGeom>
              <a:noFill/>
              <a:ln w="12700">
                <a:solidFill>
                  <a:schemeClr val="tx1"/>
                </a:solidFill>
                <a:miter lim="800000"/>
                <a:headEnd/>
                <a:tailEnd/>
              </a:ln>
            </p:spPr>
            <p:txBody>
              <a:bodyPr wrap="none" anchor="ctr"/>
              <a:lstStyle/>
              <a:p>
                <a:endParaRPr lang="en-US"/>
              </a:p>
            </p:txBody>
          </p:sp>
        </p:grpSp>
      </p:grpSp>
      <p:sp>
        <p:nvSpPr>
          <p:cNvPr id="284680" name="Line 17"/>
          <p:cNvSpPr>
            <a:spLocks noChangeShapeType="1"/>
          </p:cNvSpPr>
          <p:nvPr/>
        </p:nvSpPr>
        <p:spPr bwMode="auto">
          <a:xfrm flipV="1">
            <a:off x="2740025" y="1938338"/>
            <a:ext cx="1638300" cy="1447800"/>
          </a:xfrm>
          <a:prstGeom prst="line">
            <a:avLst/>
          </a:prstGeom>
          <a:noFill/>
          <a:ln w="12700">
            <a:solidFill>
              <a:schemeClr val="tx1"/>
            </a:solidFill>
            <a:prstDash val="sysDot"/>
            <a:round/>
            <a:headEnd/>
            <a:tailEnd type="triangle" w="med" len="med"/>
          </a:ln>
        </p:spPr>
        <p:txBody>
          <a:bodyPr wrap="none" anchor="ctr"/>
          <a:lstStyle/>
          <a:p>
            <a:endParaRPr lang="en-US"/>
          </a:p>
        </p:txBody>
      </p:sp>
      <p:sp>
        <p:nvSpPr>
          <p:cNvPr id="284681" name="Oval 18"/>
          <p:cNvSpPr>
            <a:spLocks noChangeArrowheads="1"/>
          </p:cNvSpPr>
          <p:nvPr/>
        </p:nvSpPr>
        <p:spPr bwMode="auto">
          <a:xfrm>
            <a:off x="2673350" y="3341688"/>
            <a:ext cx="88900" cy="88900"/>
          </a:xfrm>
          <a:prstGeom prst="ellipse">
            <a:avLst/>
          </a:prstGeom>
          <a:solidFill>
            <a:schemeClr val="bg2"/>
          </a:solidFill>
          <a:ln w="12700">
            <a:solidFill>
              <a:schemeClr val="tx1"/>
            </a:solidFill>
            <a:round/>
            <a:headEnd/>
            <a:tailEnd/>
          </a:ln>
        </p:spPr>
        <p:txBody>
          <a:bodyPr wrap="none" anchor="ctr"/>
          <a:lstStyle/>
          <a:p>
            <a:endParaRPr lang="en-US"/>
          </a:p>
        </p:txBody>
      </p:sp>
      <p:graphicFrame>
        <p:nvGraphicFramePr>
          <p:cNvPr id="284674" name="Object 2"/>
          <p:cNvGraphicFramePr>
            <a:graphicFrameLocks noChangeAspect="1"/>
          </p:cNvGraphicFramePr>
          <p:nvPr/>
        </p:nvGraphicFramePr>
        <p:xfrm>
          <a:off x="3429000" y="6210300"/>
          <a:ext cx="1522413" cy="647700"/>
        </p:xfrm>
        <a:graphic>
          <a:graphicData uri="http://schemas.openxmlformats.org/presentationml/2006/ole">
            <mc:AlternateContent xmlns:mc="http://schemas.openxmlformats.org/markup-compatibility/2006">
              <mc:Choice xmlns:v="urn:schemas-microsoft-com:vml" Requires="v">
                <p:oleObj spid="_x0000_s76812" name="Equation" r:id="rId4" imgW="901440" imgH="380880" progId="Equation.3">
                  <p:embed/>
                </p:oleObj>
              </mc:Choice>
              <mc:Fallback>
                <p:oleObj name="Equation" r:id="rId4" imgW="901440" imgH="3808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6210300"/>
                        <a:ext cx="1522413"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4675" name="Object 3"/>
          <p:cNvGraphicFramePr>
            <a:graphicFrameLocks noChangeAspect="1"/>
          </p:cNvGraphicFramePr>
          <p:nvPr/>
        </p:nvGraphicFramePr>
        <p:xfrm>
          <a:off x="3322638" y="5484813"/>
          <a:ext cx="2230437" cy="411162"/>
        </p:xfrm>
        <a:graphic>
          <a:graphicData uri="http://schemas.openxmlformats.org/presentationml/2006/ole">
            <mc:AlternateContent xmlns:mc="http://schemas.openxmlformats.org/markup-compatibility/2006">
              <mc:Choice xmlns:v="urn:schemas-microsoft-com:vml" Requires="v">
                <p:oleObj spid="_x0000_s76813" name="Equation" r:id="rId6" imgW="1320480" imgH="241200" progId="Equation.3">
                  <p:embed/>
                </p:oleObj>
              </mc:Choice>
              <mc:Fallback>
                <p:oleObj name="Equation" r:id="rId6" imgW="1320480" imgH="241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22638" y="5484813"/>
                        <a:ext cx="2230437"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Slide Number Placeholder 3"/>
          <p:cNvSpPr>
            <a:spLocks noGrp="1"/>
          </p:cNvSpPr>
          <p:nvPr>
            <p:ph type="sldNum" sz="quarter" idx="10"/>
          </p:nvPr>
        </p:nvSpPr>
        <p:spPr>
          <a:noFill/>
        </p:spPr>
        <p:txBody>
          <a:bodyPr/>
          <a:lstStyle/>
          <a:p>
            <a:fld id="{83119E2A-F5B1-49B7-B979-CB3302CF8D9B}" type="slidenum">
              <a:rPr lang="en-US">
                <a:latin typeface="Arial" pitchFamily="34" charset="0"/>
              </a:rPr>
              <a:pPr/>
              <a:t>32</a:t>
            </a:fld>
            <a:endParaRPr lang="en-US">
              <a:latin typeface="Arial" pitchFamily="34" charset="0"/>
            </a:endParaRPr>
          </a:p>
        </p:txBody>
      </p:sp>
      <p:sp>
        <p:nvSpPr>
          <p:cNvPr id="435202" name="Rectangle 2"/>
          <p:cNvSpPr>
            <a:spLocks noGrp="1" noChangeArrowheads="1"/>
          </p:cNvSpPr>
          <p:nvPr>
            <p:ph type="title"/>
          </p:nvPr>
        </p:nvSpPr>
        <p:spPr/>
        <p:txBody>
          <a:bodyPr/>
          <a:lstStyle/>
          <a:p>
            <a:pPr>
              <a:defRPr/>
            </a:pPr>
            <a:r>
              <a:rPr lang="en-US" smtClean="0"/>
              <a:t>Importance Mesh Grids</a:t>
            </a:r>
          </a:p>
        </p:txBody>
      </p:sp>
      <p:sp>
        <p:nvSpPr>
          <p:cNvPr id="435203" name="Rectangle 3"/>
          <p:cNvSpPr>
            <a:spLocks noGrp="1" noChangeArrowheads="1"/>
          </p:cNvSpPr>
          <p:nvPr>
            <p:ph type="body" idx="1"/>
          </p:nvPr>
        </p:nvSpPr>
        <p:spPr/>
        <p:txBody>
          <a:bodyPr/>
          <a:lstStyle/>
          <a:p>
            <a:pPr>
              <a:defRPr/>
            </a:pPr>
            <a:r>
              <a:rPr lang="en-US" dirty="0" smtClean="0"/>
              <a:t>Latest variance reduction technique in MCNP</a:t>
            </a:r>
          </a:p>
          <a:p>
            <a:pPr>
              <a:defRPr/>
            </a:pPr>
            <a:r>
              <a:rPr lang="en-US" dirty="0" smtClean="0"/>
              <a:t>Overlay the REAL problem geometry with a regular Cartesian grid of cells with importance function given</a:t>
            </a:r>
          </a:p>
          <a:p>
            <a:pPr lvl="1">
              <a:defRPr/>
            </a:pPr>
            <a:r>
              <a:rPr lang="en-US" dirty="0" smtClean="0"/>
              <a:t>Regularizes the spatial density of importance function</a:t>
            </a:r>
          </a:p>
          <a:p>
            <a:pPr lvl="1">
              <a:defRPr/>
            </a:pPr>
            <a:r>
              <a:rPr lang="en-US" dirty="0" smtClean="0"/>
              <a:t>Importance functions can be found from a deterministic calculation</a:t>
            </a:r>
          </a:p>
          <a:p>
            <a:pPr>
              <a:defRPr/>
            </a:pPr>
            <a:r>
              <a:rPr lang="en-US" dirty="0" smtClean="0"/>
              <a:t>Corresponding mesh tallies available as well (in </a:t>
            </a:r>
            <a:r>
              <a:rPr lang="en-US" dirty="0" smtClean="0"/>
              <a:t>MCNP)</a:t>
            </a:r>
            <a:endParaRPr lang="en-US" dirty="0" smtClean="0"/>
          </a:p>
        </p:txBody>
      </p:sp>
      <p:sp>
        <p:nvSpPr>
          <p:cNvPr id="547845" name="Rectangle 4"/>
          <p:cNvSpPr>
            <a:spLocks noChangeArrowheads="1"/>
          </p:cNvSpPr>
          <p:nvPr/>
        </p:nvSpPr>
        <p:spPr bwMode="auto">
          <a:xfrm>
            <a:off x="558800" y="1168400"/>
            <a:ext cx="7937500" cy="5689600"/>
          </a:xfrm>
          <a:prstGeom prst="rect">
            <a:avLst/>
          </a:prstGeom>
          <a:noFill/>
          <a:ln w="9525">
            <a:noFill/>
            <a:miter lim="800000"/>
            <a:headEnd/>
            <a:tailEnd/>
          </a:ln>
        </p:spPr>
        <p:txBody>
          <a:bodyPr lIns="92075" tIns="46038" rIns="92075" bIns="46038"/>
          <a:lstStyle/>
          <a:p>
            <a:pPr marL="609600" indent="-609600"/>
            <a:endParaRPr lang="en-US">
              <a:latin typeface="Times New Roman" pitchFamily="18" charset="0"/>
            </a:endParaRPr>
          </a:p>
          <a:p>
            <a:pPr marL="609600" indent="-60960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Slide Number Placeholder 3"/>
          <p:cNvSpPr>
            <a:spLocks noGrp="1"/>
          </p:cNvSpPr>
          <p:nvPr>
            <p:ph type="sldNum" sz="quarter" idx="10"/>
          </p:nvPr>
        </p:nvSpPr>
        <p:spPr>
          <a:noFill/>
        </p:spPr>
        <p:txBody>
          <a:bodyPr/>
          <a:lstStyle/>
          <a:p>
            <a:fld id="{4A1811A1-980B-4DA7-95CC-A6E72037AC5A}" type="slidenum">
              <a:rPr lang="en-US">
                <a:latin typeface="Arial" pitchFamily="34" charset="0"/>
              </a:rPr>
              <a:pPr/>
              <a:t>33</a:t>
            </a:fld>
            <a:endParaRPr lang="en-US">
              <a:latin typeface="Arial" pitchFamily="34" charset="0"/>
            </a:endParaRPr>
          </a:p>
        </p:txBody>
      </p:sp>
      <p:sp>
        <p:nvSpPr>
          <p:cNvPr id="437250" name="Rectangle 2"/>
          <p:cNvSpPr>
            <a:spLocks noGrp="1" noChangeArrowheads="1"/>
          </p:cNvSpPr>
          <p:nvPr>
            <p:ph type="title"/>
          </p:nvPr>
        </p:nvSpPr>
        <p:spPr/>
        <p:txBody>
          <a:bodyPr/>
          <a:lstStyle/>
          <a:p>
            <a:pPr>
              <a:defRPr/>
            </a:pPr>
            <a:r>
              <a:rPr lang="en-US" smtClean="0"/>
              <a:t>DXTRAN Spheres</a:t>
            </a:r>
          </a:p>
        </p:txBody>
      </p:sp>
      <p:sp>
        <p:nvSpPr>
          <p:cNvPr id="437251" name="Rectangle 3"/>
          <p:cNvSpPr>
            <a:spLocks noGrp="1" noChangeArrowheads="1"/>
          </p:cNvSpPr>
          <p:nvPr>
            <p:ph type="body" idx="1"/>
          </p:nvPr>
        </p:nvSpPr>
        <p:spPr>
          <a:xfrm>
            <a:off x="622300" y="1752600"/>
            <a:ext cx="7772400" cy="4114800"/>
          </a:xfrm>
        </p:spPr>
        <p:txBody>
          <a:bodyPr/>
          <a:lstStyle/>
          <a:p>
            <a:pPr>
              <a:defRPr/>
            </a:pPr>
            <a:r>
              <a:rPr lang="en-US" dirty="0" smtClean="0"/>
              <a:t>MCNP-specific VR method</a:t>
            </a:r>
          </a:p>
          <a:p>
            <a:pPr>
              <a:defRPr/>
            </a:pPr>
            <a:r>
              <a:rPr lang="en-US" dirty="0" smtClean="0"/>
              <a:t>Put a sphere in the problem somewhere and split EACH emerging particle (including source) into 2 parts: a part that passes through the sphere and a part that doesn’t</a:t>
            </a:r>
          </a:p>
          <a:p>
            <a:pPr>
              <a:defRPr/>
            </a:pPr>
            <a:r>
              <a:rPr lang="en-US" dirty="0" smtClean="0"/>
              <a:t>Typical splitting strategy with one exception: Very difficult to determine the “theoretical” weight of each particle (which is based on the total probability of hitting the sphere)</a:t>
            </a:r>
          </a:p>
          <a:p>
            <a:pPr>
              <a:defRPr/>
            </a:pPr>
            <a:endParaRPr lang="en-US" dirty="0" smtClean="0"/>
          </a:p>
        </p:txBody>
      </p:sp>
      <p:sp>
        <p:nvSpPr>
          <p:cNvPr id="548869" name="Rectangle 4"/>
          <p:cNvSpPr>
            <a:spLocks noChangeArrowheads="1"/>
          </p:cNvSpPr>
          <p:nvPr/>
        </p:nvSpPr>
        <p:spPr bwMode="auto">
          <a:xfrm>
            <a:off x="717550" y="3373438"/>
            <a:ext cx="7937500" cy="5689600"/>
          </a:xfrm>
          <a:prstGeom prst="rect">
            <a:avLst/>
          </a:prstGeom>
          <a:noFill/>
          <a:ln w="9525">
            <a:noFill/>
            <a:miter lim="800000"/>
            <a:headEnd/>
            <a:tailEnd/>
          </a:ln>
        </p:spPr>
        <p:txBody>
          <a:bodyPr lIns="92075" tIns="46038" rIns="92075" bIns="46038"/>
          <a:lstStyle/>
          <a:p>
            <a:pPr marL="609600" indent="-60960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3"/>
          <p:cNvSpPr>
            <a:spLocks noGrp="1"/>
          </p:cNvSpPr>
          <p:nvPr>
            <p:ph type="sldNum" sz="quarter" idx="10"/>
          </p:nvPr>
        </p:nvSpPr>
        <p:spPr>
          <a:noFill/>
        </p:spPr>
        <p:txBody>
          <a:bodyPr/>
          <a:lstStyle/>
          <a:p>
            <a:fld id="{6F154CC8-1E91-414F-A12D-BDEABA8B45DD}" type="slidenum">
              <a:rPr lang="en-US">
                <a:latin typeface="Arial" pitchFamily="34" charset="0"/>
              </a:rPr>
              <a:pPr/>
              <a:t>34</a:t>
            </a:fld>
            <a:endParaRPr lang="en-US">
              <a:latin typeface="Arial" pitchFamily="34" charset="0"/>
            </a:endParaRPr>
          </a:p>
        </p:txBody>
      </p:sp>
      <p:sp>
        <p:nvSpPr>
          <p:cNvPr id="439298" name="Rectangle 2"/>
          <p:cNvSpPr>
            <a:spLocks noGrp="1" noChangeArrowheads="1"/>
          </p:cNvSpPr>
          <p:nvPr>
            <p:ph type="title"/>
          </p:nvPr>
        </p:nvSpPr>
        <p:spPr/>
        <p:txBody>
          <a:bodyPr/>
          <a:lstStyle/>
          <a:p>
            <a:pPr>
              <a:defRPr/>
            </a:pPr>
            <a:r>
              <a:rPr lang="en-US" smtClean="0"/>
              <a:t>DXTRAN Spheres (2)</a:t>
            </a:r>
          </a:p>
        </p:txBody>
      </p:sp>
      <p:sp>
        <p:nvSpPr>
          <p:cNvPr id="439299" name="Rectangle 3"/>
          <p:cNvSpPr>
            <a:spLocks noGrp="1" noChangeArrowheads="1"/>
          </p:cNvSpPr>
          <p:nvPr>
            <p:ph type="body" idx="1"/>
          </p:nvPr>
        </p:nvSpPr>
        <p:spPr>
          <a:xfrm>
            <a:off x="635000" y="1587500"/>
            <a:ext cx="7772400" cy="4114800"/>
          </a:xfrm>
        </p:spPr>
        <p:txBody>
          <a:bodyPr/>
          <a:lstStyle/>
          <a:p>
            <a:pPr>
              <a:defRPr/>
            </a:pPr>
            <a:r>
              <a:rPr lang="en-US" dirty="0" smtClean="0"/>
              <a:t>Clever solution to problem: Stochastically determine the probability:</a:t>
            </a:r>
          </a:p>
          <a:p>
            <a:pPr lvl="1">
              <a:defRPr/>
            </a:pPr>
            <a:r>
              <a:rPr lang="en-US" dirty="0" smtClean="0"/>
              <a:t>Choose ONE direction that is headed toward the sphere (with weight correction)</a:t>
            </a:r>
          </a:p>
          <a:p>
            <a:pPr lvl="1">
              <a:defRPr/>
            </a:pPr>
            <a:r>
              <a:rPr lang="en-US" dirty="0" smtClean="0"/>
              <a:t>Translate the “DXTRAN” particle to the surface of the sphere (with weight correction)</a:t>
            </a:r>
          </a:p>
          <a:p>
            <a:pPr lvl="1">
              <a:defRPr/>
            </a:pPr>
            <a:r>
              <a:rPr lang="en-US" dirty="0" smtClean="0"/>
              <a:t>Make NO correction to the weight of the OTHER particle (that does not go directly to the sphere)</a:t>
            </a:r>
          </a:p>
          <a:p>
            <a:pPr lvl="2">
              <a:defRPr/>
            </a:pPr>
            <a:r>
              <a:rPr lang="en-US" sz="2400" dirty="0" smtClean="0"/>
              <a:t>BUT kill the particle if it touches the sphere on the next flight</a:t>
            </a:r>
            <a:r>
              <a:rPr lang="en-US" dirty="0" smtClean="0"/>
              <a:t> </a:t>
            </a:r>
          </a:p>
        </p:txBody>
      </p:sp>
      <p:sp>
        <p:nvSpPr>
          <p:cNvPr id="549893" name="Rectangle 4"/>
          <p:cNvSpPr>
            <a:spLocks noChangeArrowheads="1"/>
          </p:cNvSpPr>
          <p:nvPr/>
        </p:nvSpPr>
        <p:spPr bwMode="auto">
          <a:xfrm>
            <a:off x="558800" y="1820863"/>
            <a:ext cx="7937500" cy="5689600"/>
          </a:xfrm>
          <a:prstGeom prst="rect">
            <a:avLst/>
          </a:prstGeom>
          <a:noFill/>
          <a:ln w="9525">
            <a:noFill/>
            <a:miter lim="800000"/>
            <a:headEnd/>
            <a:tailEnd/>
          </a:ln>
        </p:spPr>
        <p:txBody>
          <a:bodyPr lIns="92075" tIns="46038" rIns="92075" bIns="46038"/>
          <a:lstStyle/>
          <a:p>
            <a:pPr marL="609600" indent="-609600"/>
            <a:endParaRPr lang="en-US" sz="3200">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3"/>
          <p:cNvSpPr>
            <a:spLocks noGrp="1"/>
          </p:cNvSpPr>
          <p:nvPr>
            <p:ph type="sldNum" sz="quarter" idx="10"/>
          </p:nvPr>
        </p:nvSpPr>
        <p:spPr>
          <a:noFill/>
        </p:spPr>
        <p:txBody>
          <a:bodyPr/>
          <a:lstStyle/>
          <a:p>
            <a:fld id="{6F154CC8-1E91-414F-A12D-BDEABA8B45DD}" type="slidenum">
              <a:rPr lang="en-US">
                <a:latin typeface="Arial" pitchFamily="34" charset="0"/>
              </a:rPr>
              <a:pPr/>
              <a:t>35</a:t>
            </a:fld>
            <a:endParaRPr lang="en-US">
              <a:latin typeface="Arial" pitchFamily="34" charset="0"/>
            </a:endParaRPr>
          </a:p>
        </p:txBody>
      </p:sp>
      <p:sp>
        <p:nvSpPr>
          <p:cNvPr id="439298" name="Rectangle 2"/>
          <p:cNvSpPr>
            <a:spLocks noGrp="1" noChangeArrowheads="1"/>
          </p:cNvSpPr>
          <p:nvPr>
            <p:ph type="title"/>
          </p:nvPr>
        </p:nvSpPr>
        <p:spPr/>
        <p:txBody>
          <a:bodyPr/>
          <a:lstStyle/>
          <a:p>
            <a:pPr>
              <a:defRPr/>
            </a:pPr>
            <a:r>
              <a:rPr lang="en-US" dirty="0" smtClean="0"/>
              <a:t>FOM </a:t>
            </a:r>
          </a:p>
        </p:txBody>
      </p:sp>
      <mc:AlternateContent xmlns:mc="http://schemas.openxmlformats.org/markup-compatibility/2006" xmlns:a14="http://schemas.microsoft.com/office/drawing/2010/main">
        <mc:Choice Requires="a14">
          <p:sp>
            <p:nvSpPr>
              <p:cNvPr id="439299" name="Rectangle 3"/>
              <p:cNvSpPr>
                <a:spLocks noGrp="1" noChangeArrowheads="1"/>
              </p:cNvSpPr>
              <p:nvPr>
                <p:ph type="body" idx="1"/>
              </p:nvPr>
            </p:nvSpPr>
            <p:spPr>
              <a:xfrm>
                <a:off x="558800" y="1308100"/>
                <a:ext cx="7772400" cy="4114800"/>
              </a:xfrm>
            </p:spPr>
            <p:txBody>
              <a:bodyPr/>
              <a:lstStyle/>
              <a:p>
                <a:pPr marL="914400" lvl="1" indent="-457200">
                  <a:lnSpc>
                    <a:spcPct val="90000"/>
                  </a:lnSpc>
                </a:pPr>
                <a:r>
                  <a:rPr lang="en-US" altLang="en-US" sz="2800" dirty="0" smtClean="0"/>
                  <a:t>Figure of Merit (FOM) is a method of comparing MC runs for efficiency:</a:t>
                </a:r>
              </a:p>
              <a:p>
                <a:pPr marL="914400" lvl="1" indent="-457200">
                  <a:lnSpc>
                    <a:spcPct val="90000"/>
                  </a:lnSpc>
                </a:pPr>
                <a:endParaRPr lang="en-US" altLang="en-US" sz="2800" dirty="0" smtClean="0"/>
              </a:p>
              <a:p>
                <a:pPr marL="457200" lvl="1" indent="0">
                  <a:lnSpc>
                    <a:spcPct val="90000"/>
                  </a:lnSpc>
                  <a:buNone/>
                </a:pPr>
                <a14:m>
                  <m:oMathPara xmlns:m="http://schemas.openxmlformats.org/officeDocument/2006/math">
                    <m:oMathParaPr>
                      <m:jc m:val="centerGroup"/>
                    </m:oMathParaPr>
                    <m:oMath xmlns:m="http://schemas.openxmlformats.org/officeDocument/2006/math">
                      <m:r>
                        <a:rPr lang="en-US" altLang="en-US" sz="2800" b="0" i="1" smtClean="0">
                          <a:latin typeface="Cambria Math"/>
                        </a:rPr>
                        <m:t>𝐹𝑂𝑀</m:t>
                      </m:r>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1</m:t>
                          </m:r>
                        </m:num>
                        <m:den>
                          <m:r>
                            <a:rPr lang="en-US" altLang="en-US" sz="2800" b="0" i="1" smtClean="0">
                              <a:latin typeface="Cambria Math"/>
                            </a:rPr>
                            <m:t>(</m:t>
                          </m:r>
                          <m:r>
                            <a:rPr lang="en-US" altLang="en-US" sz="2800" b="0" i="1" smtClean="0">
                              <a:latin typeface="Cambria Math"/>
                            </a:rPr>
                            <m:t>𝐶𝑃𝑈</m:t>
                          </m:r>
                          <m:r>
                            <a:rPr lang="en-US" altLang="en-US" sz="2800" b="0" i="1" smtClean="0">
                              <a:latin typeface="Cambria Math"/>
                            </a:rPr>
                            <m:t> </m:t>
                          </m:r>
                          <m:r>
                            <a:rPr lang="en-US" altLang="en-US" sz="2800" b="0" i="1" smtClean="0">
                              <a:latin typeface="Cambria Math"/>
                            </a:rPr>
                            <m:t>𝑡𝑖𝑚𝑒</m:t>
                          </m:r>
                          <m:r>
                            <a:rPr lang="en-US" altLang="en-US" sz="2800" b="0" i="1" smtClean="0">
                              <a:latin typeface="Cambria Math"/>
                            </a:rPr>
                            <m:t>)(</m:t>
                          </m:r>
                          <m:r>
                            <a:rPr lang="en-US" altLang="en-US" sz="2800" b="0" i="1" smtClean="0">
                              <a:latin typeface="Cambria Math"/>
                            </a:rPr>
                            <m:t>𝑣𝑎𝑟𝑖𝑎𝑛𝑐𝑒</m:t>
                          </m:r>
                          <m:r>
                            <a:rPr lang="en-US" altLang="en-US" sz="2800" b="0" i="1" smtClean="0">
                              <a:latin typeface="Cambria Math"/>
                            </a:rPr>
                            <m:t> </m:t>
                          </m:r>
                          <m:r>
                            <a:rPr lang="en-US" altLang="en-US" sz="2800" b="0" i="1" smtClean="0">
                              <a:latin typeface="Cambria Math"/>
                            </a:rPr>
                            <m:t>𝑠𝑜</m:t>
                          </m:r>
                          <m:r>
                            <a:rPr lang="en-US" altLang="en-US" sz="2800" b="0" i="1" smtClean="0">
                              <a:latin typeface="Cambria Math"/>
                            </a:rPr>
                            <m:t> </m:t>
                          </m:r>
                          <m:r>
                            <a:rPr lang="en-US" altLang="en-US" sz="2800" b="0" i="1" smtClean="0">
                              <a:latin typeface="Cambria Math"/>
                            </a:rPr>
                            <m:t>𝑓𝑎𝑟</m:t>
                          </m:r>
                          <m:r>
                            <a:rPr lang="en-US" altLang="en-US" sz="2800" b="0" i="1" smtClean="0">
                              <a:latin typeface="Cambria Math"/>
                            </a:rPr>
                            <m:t>)</m:t>
                          </m:r>
                        </m:den>
                      </m:f>
                    </m:oMath>
                  </m:oMathPara>
                </a14:m>
                <a:endParaRPr lang="en-US" altLang="en-US" sz="2800" b="0" dirty="0" smtClean="0">
                  <a:latin typeface="Courier New" pitchFamily="49" charset="0"/>
                </a:endParaRPr>
              </a:p>
              <a:p>
                <a:pPr marL="457200" lvl="1" indent="0">
                  <a:lnSpc>
                    <a:spcPct val="90000"/>
                  </a:lnSpc>
                  <a:buNone/>
                </a:pPr>
                <a:endParaRPr lang="en-US" altLang="en-US" sz="2800" b="0" dirty="0" smtClean="0">
                  <a:latin typeface="Courier New" pitchFamily="49" charset="0"/>
                </a:endParaRPr>
              </a:p>
              <a:p>
                <a:pPr lvl="1">
                  <a:lnSpc>
                    <a:spcPct val="90000"/>
                  </a:lnSpc>
                </a:pPr>
                <a:r>
                  <a:rPr lang="en-US" altLang="en-US" sz="2800" dirty="0" smtClean="0"/>
                  <a:t>  Based on:</a:t>
                </a:r>
              </a:p>
              <a:p>
                <a:pPr marL="457200" lvl="1" indent="0">
                  <a:lnSpc>
                    <a:spcPct val="90000"/>
                  </a:lnSpc>
                  <a:buNone/>
                </a:pPr>
                <a:endParaRPr lang="en-US" altLang="en-US" sz="2800" dirty="0" smtClean="0">
                  <a:latin typeface="Courier New" pitchFamily="49" charset="0"/>
                </a:endParaRPr>
              </a:p>
              <a:p>
                <a:pPr marL="457200" lvl="1" indent="0">
                  <a:lnSpc>
                    <a:spcPct val="90000"/>
                  </a:lnSpc>
                  <a:buNone/>
                </a:pPr>
                <a:endParaRPr lang="en-US" altLang="en-US" sz="2800" dirty="0">
                  <a:latin typeface="Courier New" pitchFamily="49" charset="0"/>
                </a:endParaRPr>
              </a:p>
              <a:p>
                <a:pPr marL="1371600" lvl="3" indent="0">
                  <a:lnSpc>
                    <a:spcPct val="90000"/>
                  </a:lnSpc>
                  <a:buNone/>
                </a:pPr>
                <a:r>
                  <a:rPr lang="en-US" altLang="en-US" sz="2800" dirty="0" smtClean="0">
                    <a:latin typeface="+mn-lt"/>
                  </a:rPr>
                  <a:t>and the assumption that N~T,</a:t>
                </a:r>
              </a:p>
              <a:p>
                <a:pPr marL="1371600" lvl="3" indent="0">
                  <a:lnSpc>
                    <a:spcPct val="90000"/>
                  </a:lnSpc>
                  <a:buNone/>
                </a:pPr>
                <a:r>
                  <a:rPr lang="en-US" altLang="en-US" sz="2800" dirty="0" smtClean="0">
                    <a:latin typeface="+mn-lt"/>
                  </a:rPr>
                  <a:t>the FOM should be approximately constant.</a:t>
                </a:r>
                <a:endParaRPr lang="en-US" altLang="en-US" sz="2800" dirty="0">
                  <a:latin typeface="+mn-lt"/>
                </a:endParaRPr>
              </a:p>
            </p:txBody>
          </p:sp>
        </mc:Choice>
        <mc:Fallback xmlns="">
          <p:sp>
            <p:nvSpPr>
              <p:cNvPr id="439299" name="Rectangle 3"/>
              <p:cNvSpPr>
                <a:spLocks noGrp="1" noRot="1" noChangeAspect="1" noMove="1" noResize="1" noEditPoints="1" noAdjustHandles="1" noChangeArrowheads="1" noChangeShapeType="1" noTextEdit="1"/>
              </p:cNvSpPr>
              <p:nvPr>
                <p:ph type="body" idx="1"/>
              </p:nvPr>
            </p:nvSpPr>
            <p:spPr>
              <a:xfrm>
                <a:off x="558800" y="1308100"/>
                <a:ext cx="7772400" cy="4114800"/>
              </a:xfrm>
              <a:blipFill rotWithShape="1">
                <a:blip r:embed="rId4"/>
                <a:stretch>
                  <a:fillRect t="-2667" b="-34074"/>
                </a:stretch>
              </a:blipFill>
            </p:spPr>
            <p:txBody>
              <a:bodyPr/>
              <a:lstStyle/>
              <a:p>
                <a:r>
                  <a:rPr lang="en-US">
                    <a:noFill/>
                  </a:rPr>
                  <a:t> </a:t>
                </a:r>
              </a:p>
            </p:txBody>
          </p:sp>
        </mc:Fallback>
      </mc:AlternateContent>
      <p:sp>
        <p:nvSpPr>
          <p:cNvPr id="549893" name="Rectangle 4"/>
          <p:cNvSpPr>
            <a:spLocks noChangeArrowheads="1"/>
          </p:cNvSpPr>
          <p:nvPr/>
        </p:nvSpPr>
        <p:spPr bwMode="auto">
          <a:xfrm>
            <a:off x="558800" y="1820863"/>
            <a:ext cx="7937500" cy="5689600"/>
          </a:xfrm>
          <a:prstGeom prst="rect">
            <a:avLst/>
          </a:prstGeom>
          <a:noFill/>
          <a:ln w="9525">
            <a:noFill/>
            <a:miter lim="800000"/>
            <a:headEnd/>
            <a:tailEnd/>
          </a:ln>
        </p:spPr>
        <p:txBody>
          <a:bodyPr lIns="92075" tIns="46038" rIns="92075" bIns="46038"/>
          <a:lstStyle/>
          <a:p>
            <a:pPr marL="609600" indent="-609600"/>
            <a:endParaRPr lang="en-US" sz="3200">
              <a:latin typeface="Times New Roman" pitchFamily="18" charset="0"/>
            </a:endParaRPr>
          </a:p>
        </p:txBody>
      </p:sp>
      <p:graphicFrame>
        <p:nvGraphicFramePr>
          <p:cNvPr id="2" name="Object 1"/>
          <p:cNvGraphicFramePr>
            <a:graphicFrameLocks/>
          </p:cNvGraphicFramePr>
          <p:nvPr>
            <p:extLst>
              <p:ext uri="{D42A27DB-BD31-4B8C-83A1-F6EECF244321}">
                <p14:modId xmlns:p14="http://schemas.microsoft.com/office/powerpoint/2010/main" val="667976745"/>
              </p:ext>
            </p:extLst>
          </p:nvPr>
        </p:nvGraphicFramePr>
        <p:xfrm>
          <a:off x="3295650" y="4254500"/>
          <a:ext cx="2463800" cy="1003300"/>
        </p:xfrm>
        <a:graphic>
          <a:graphicData uri="http://schemas.openxmlformats.org/presentationml/2006/ole">
            <mc:AlternateContent xmlns:mc="http://schemas.openxmlformats.org/markup-compatibility/2006">
              <mc:Choice xmlns:v="urn:schemas-microsoft-com:vml" Requires="v">
                <p:oleObj spid="_x0000_s79879" name="Equation" r:id="rId5" imgW="1079032" imgH="431613" progId="Equation.DSMT4">
                  <p:embed/>
                </p:oleObj>
              </mc:Choice>
              <mc:Fallback>
                <p:oleObj name="Equation" r:id="rId5" imgW="1079032" imgH="431613" progId="Equation.DSMT4">
                  <p:embed/>
                  <p:pic>
                    <p:nvPicPr>
                      <p:cNvPr id="0" name="Object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5650" y="4254500"/>
                        <a:ext cx="2463800" cy="100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225526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3"/>
          <p:cNvSpPr>
            <a:spLocks noGrp="1"/>
          </p:cNvSpPr>
          <p:nvPr>
            <p:ph type="sldNum" sz="quarter" idx="10"/>
          </p:nvPr>
        </p:nvSpPr>
        <p:spPr>
          <a:noFill/>
        </p:spPr>
        <p:txBody>
          <a:bodyPr/>
          <a:lstStyle/>
          <a:p>
            <a:fld id="{6F154CC8-1E91-414F-A12D-BDEABA8B45DD}" type="slidenum">
              <a:rPr lang="en-US">
                <a:latin typeface="Arial" pitchFamily="34" charset="0"/>
              </a:rPr>
              <a:pPr/>
              <a:t>36</a:t>
            </a:fld>
            <a:endParaRPr lang="en-US">
              <a:latin typeface="Arial" pitchFamily="34" charset="0"/>
            </a:endParaRPr>
          </a:p>
        </p:txBody>
      </p:sp>
      <p:sp>
        <p:nvSpPr>
          <p:cNvPr id="439298" name="Rectangle 2"/>
          <p:cNvSpPr>
            <a:spLocks noGrp="1" noChangeArrowheads="1"/>
          </p:cNvSpPr>
          <p:nvPr>
            <p:ph type="title"/>
          </p:nvPr>
        </p:nvSpPr>
        <p:spPr/>
        <p:txBody>
          <a:bodyPr/>
          <a:lstStyle/>
          <a:p>
            <a:pPr>
              <a:defRPr/>
            </a:pPr>
            <a:r>
              <a:rPr lang="en-US" dirty="0" smtClean="0"/>
              <a:t>FOM (2)</a:t>
            </a:r>
          </a:p>
        </p:txBody>
      </p:sp>
      <p:sp>
        <p:nvSpPr>
          <p:cNvPr id="439299" name="Rectangle 3"/>
          <p:cNvSpPr>
            <a:spLocks noGrp="1" noChangeArrowheads="1"/>
          </p:cNvSpPr>
          <p:nvPr>
            <p:ph type="body" idx="1"/>
          </p:nvPr>
        </p:nvSpPr>
        <p:spPr>
          <a:xfrm>
            <a:off x="558800" y="1308100"/>
            <a:ext cx="7772400" cy="4114800"/>
          </a:xfrm>
        </p:spPr>
        <p:txBody>
          <a:bodyPr/>
          <a:lstStyle/>
          <a:p>
            <a:pPr marL="914400" lvl="1" indent="-457200">
              <a:lnSpc>
                <a:spcPct val="90000"/>
              </a:lnSpc>
            </a:pPr>
            <a:r>
              <a:rPr lang="en-US" altLang="en-US" sz="2800" dirty="0" smtClean="0"/>
              <a:t>Printed out by MCNP in a table at the end (at ~10 times during the run), it can be used several ways:</a:t>
            </a:r>
          </a:p>
          <a:p>
            <a:pPr marL="914400" lvl="1" indent="-457200">
              <a:lnSpc>
                <a:spcPct val="90000"/>
              </a:lnSpc>
            </a:pPr>
            <a:endParaRPr lang="en-US" altLang="en-US" sz="2800" dirty="0" smtClean="0"/>
          </a:p>
          <a:p>
            <a:pPr marL="1314450" lvl="2" indent="-457200">
              <a:lnSpc>
                <a:spcPct val="90000"/>
              </a:lnSpc>
              <a:buFont typeface="+mj-lt"/>
              <a:buAutoNum type="arabicPeriod"/>
            </a:pPr>
            <a:r>
              <a:rPr lang="en-US" altLang="en-US" sz="2800" dirty="0" smtClean="0"/>
              <a:t>To compare different computer systems</a:t>
            </a:r>
          </a:p>
          <a:p>
            <a:pPr marL="1314450" lvl="2" indent="-457200">
              <a:lnSpc>
                <a:spcPct val="90000"/>
              </a:lnSpc>
              <a:buFont typeface="+mj-lt"/>
              <a:buAutoNum type="arabicPeriod"/>
            </a:pPr>
            <a:r>
              <a:rPr lang="en-US" altLang="en-US" sz="2800" dirty="0" smtClean="0"/>
              <a:t>To check the efficiency gains (?) from a variance reduction technique</a:t>
            </a:r>
          </a:p>
          <a:p>
            <a:pPr marL="1314450" lvl="2" indent="-457200">
              <a:lnSpc>
                <a:spcPct val="90000"/>
              </a:lnSpc>
              <a:buFont typeface="+mj-lt"/>
              <a:buAutoNum type="arabicPeriod"/>
            </a:pPr>
            <a:r>
              <a:rPr lang="en-US" altLang="en-US" sz="2800" dirty="0" smtClean="0"/>
              <a:t>To check that the problem is proceeding “smoothly”</a:t>
            </a:r>
          </a:p>
          <a:p>
            <a:pPr marL="914400" lvl="1" indent="-457200">
              <a:lnSpc>
                <a:spcPct val="90000"/>
              </a:lnSpc>
            </a:pPr>
            <a:endParaRPr lang="en-US" altLang="en-US" sz="2800" dirty="0" smtClean="0"/>
          </a:p>
          <a:p>
            <a:pPr marL="914400" lvl="1" indent="-457200">
              <a:lnSpc>
                <a:spcPct val="90000"/>
              </a:lnSpc>
            </a:pPr>
            <a:endParaRPr lang="en-US" altLang="en-US" sz="1000" dirty="0">
              <a:latin typeface="Courier New" pitchFamily="49" charset="0"/>
            </a:endParaRPr>
          </a:p>
        </p:txBody>
      </p:sp>
      <p:sp>
        <p:nvSpPr>
          <p:cNvPr id="549893" name="Rectangle 4"/>
          <p:cNvSpPr>
            <a:spLocks noChangeArrowheads="1"/>
          </p:cNvSpPr>
          <p:nvPr/>
        </p:nvSpPr>
        <p:spPr bwMode="auto">
          <a:xfrm>
            <a:off x="558800" y="1820863"/>
            <a:ext cx="7937500" cy="5689600"/>
          </a:xfrm>
          <a:prstGeom prst="rect">
            <a:avLst/>
          </a:prstGeom>
          <a:noFill/>
          <a:ln w="9525">
            <a:noFill/>
            <a:miter lim="800000"/>
            <a:headEnd/>
            <a:tailEnd/>
          </a:ln>
        </p:spPr>
        <p:txBody>
          <a:bodyPr lIns="92075" tIns="46038" rIns="92075" bIns="46038"/>
          <a:lstStyle/>
          <a:p>
            <a:pPr marL="609600" indent="-609600"/>
            <a:endParaRPr lang="en-US" sz="3200">
              <a:latin typeface="Times New Roman" pitchFamily="18" charset="0"/>
            </a:endParaRPr>
          </a:p>
        </p:txBody>
      </p:sp>
    </p:spTree>
    <p:extLst>
      <p:ext uri="{BB962C8B-B14F-4D97-AF65-F5344CB8AC3E}">
        <p14:creationId xmlns:p14="http://schemas.microsoft.com/office/powerpoint/2010/main" val="15899505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3"/>
          <p:cNvSpPr>
            <a:spLocks noGrp="1"/>
          </p:cNvSpPr>
          <p:nvPr>
            <p:ph type="sldNum" sz="quarter" idx="10"/>
          </p:nvPr>
        </p:nvSpPr>
        <p:spPr>
          <a:noFill/>
        </p:spPr>
        <p:txBody>
          <a:bodyPr/>
          <a:lstStyle/>
          <a:p>
            <a:fld id="{6F154CC8-1E91-414F-A12D-BDEABA8B45DD}" type="slidenum">
              <a:rPr lang="en-US">
                <a:latin typeface="Arial" pitchFamily="34" charset="0"/>
              </a:rPr>
              <a:pPr/>
              <a:t>37</a:t>
            </a:fld>
            <a:endParaRPr lang="en-US">
              <a:latin typeface="Arial" pitchFamily="34" charset="0"/>
            </a:endParaRPr>
          </a:p>
        </p:txBody>
      </p:sp>
      <p:sp>
        <p:nvSpPr>
          <p:cNvPr id="439298" name="Rectangle 2"/>
          <p:cNvSpPr>
            <a:spLocks noGrp="1" noChangeArrowheads="1"/>
          </p:cNvSpPr>
          <p:nvPr>
            <p:ph type="title"/>
          </p:nvPr>
        </p:nvSpPr>
        <p:spPr/>
        <p:txBody>
          <a:bodyPr/>
          <a:lstStyle/>
          <a:p>
            <a:pPr>
              <a:defRPr/>
            </a:pPr>
            <a:r>
              <a:rPr lang="en-US" dirty="0" smtClean="0"/>
              <a:t>FOM (3)</a:t>
            </a:r>
          </a:p>
        </p:txBody>
      </p:sp>
      <p:sp>
        <p:nvSpPr>
          <p:cNvPr id="439299" name="Rectangle 3"/>
          <p:cNvSpPr>
            <a:spLocks noGrp="1" noChangeArrowheads="1"/>
          </p:cNvSpPr>
          <p:nvPr>
            <p:ph type="body" idx="1"/>
          </p:nvPr>
        </p:nvSpPr>
        <p:spPr>
          <a:xfrm>
            <a:off x="558800" y="1308100"/>
            <a:ext cx="7772400" cy="4114800"/>
          </a:xfrm>
        </p:spPr>
        <p:txBody>
          <a:bodyPr/>
          <a:lstStyle/>
          <a:p>
            <a:pPr marL="914400" lvl="1" indent="-457200">
              <a:lnSpc>
                <a:spcPct val="90000"/>
              </a:lnSpc>
            </a:pPr>
            <a:r>
              <a:rPr lang="en-US" altLang="en-US" sz="2800" dirty="0"/>
              <a:t>FOM table (on one tally only)  and finish</a:t>
            </a: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a:t>
            </a: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                       tally   11</a:t>
            </a:r>
          </a:p>
          <a:p>
            <a:pPr marL="914400" lvl="1" indent="-457200">
              <a:lnSpc>
                <a:spcPct val="90000"/>
              </a:lnSpc>
              <a:buFontTx/>
              <a:buNone/>
            </a:pPr>
            <a:r>
              <a:rPr lang="en-US" altLang="en-US" sz="1000" dirty="0">
                <a:latin typeface="Courier New" pitchFamily="49" charset="0"/>
              </a:rPr>
              <a:t>       </a:t>
            </a:r>
            <a:r>
              <a:rPr lang="en-US" altLang="en-US" sz="1000" dirty="0" err="1">
                <a:latin typeface="Courier New" pitchFamily="49" charset="0"/>
              </a:rPr>
              <a:t>nps</a:t>
            </a:r>
            <a:r>
              <a:rPr lang="en-US" altLang="en-US" sz="1000" dirty="0">
                <a:latin typeface="Courier New" pitchFamily="49" charset="0"/>
              </a:rPr>
              <a:t>      mean     error   </a:t>
            </a:r>
            <a:r>
              <a:rPr lang="en-US" altLang="en-US" sz="1000" dirty="0" err="1">
                <a:latin typeface="Courier New" pitchFamily="49" charset="0"/>
              </a:rPr>
              <a:t>vov</a:t>
            </a:r>
            <a:r>
              <a:rPr lang="en-US" altLang="en-US" sz="1000" dirty="0">
                <a:latin typeface="Courier New" pitchFamily="49" charset="0"/>
              </a:rPr>
              <a:t>  slope    </a:t>
            </a:r>
            <a:r>
              <a:rPr lang="en-US" altLang="en-US" sz="1000" dirty="0" err="1">
                <a:latin typeface="Courier New" pitchFamily="49" charset="0"/>
              </a:rPr>
              <a:t>fom</a:t>
            </a: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      1000   1.5133E-02 0.2017 0.0564  0.0     788</a:t>
            </a:r>
          </a:p>
          <a:p>
            <a:pPr marL="914400" lvl="1" indent="-457200">
              <a:lnSpc>
                <a:spcPct val="90000"/>
              </a:lnSpc>
              <a:buFontTx/>
              <a:buNone/>
            </a:pPr>
            <a:r>
              <a:rPr lang="en-US" altLang="en-US" sz="1000" dirty="0">
                <a:latin typeface="Courier New" pitchFamily="49" charset="0"/>
              </a:rPr>
              <a:t>      2000   1.3912E-02 0.1496 0.0311  0.0     723</a:t>
            </a:r>
          </a:p>
          <a:p>
            <a:pPr marL="914400" lvl="1" indent="-457200">
              <a:lnSpc>
                <a:spcPct val="90000"/>
              </a:lnSpc>
              <a:buFontTx/>
              <a:buNone/>
            </a:pPr>
            <a:r>
              <a:rPr lang="en-US" altLang="en-US" sz="1000" dirty="0">
                <a:latin typeface="Courier New" pitchFamily="49" charset="0"/>
              </a:rPr>
              <a:t>      3000   1.4250E-02 0.1187 0.0198  0.0     773</a:t>
            </a:r>
          </a:p>
          <a:p>
            <a:pPr marL="914400" lvl="1" indent="-457200">
              <a:lnSpc>
                <a:spcPct val="90000"/>
              </a:lnSpc>
              <a:buFontTx/>
              <a:buNone/>
            </a:pPr>
            <a:r>
              <a:rPr lang="en-US" altLang="en-US" sz="1000" dirty="0">
                <a:latin typeface="Courier New" pitchFamily="49" charset="0"/>
              </a:rPr>
              <a:t>      4000   1.4203E-02 0.1044 0.0154  0.0     747</a:t>
            </a:r>
          </a:p>
          <a:p>
            <a:pPr marL="914400" lvl="1" indent="-457200">
              <a:lnSpc>
                <a:spcPct val="90000"/>
              </a:lnSpc>
              <a:buFontTx/>
              <a:buNone/>
            </a:pPr>
            <a:r>
              <a:rPr lang="en-US" altLang="en-US" sz="1000" dirty="0">
                <a:latin typeface="Courier New" pitchFamily="49" charset="0"/>
              </a:rPr>
              <a:t>      5000   1.5107E-02 0.0911 0.0114  0.0     788</a:t>
            </a:r>
          </a:p>
          <a:p>
            <a:pPr marL="914400" lvl="1" indent="-457200">
              <a:lnSpc>
                <a:spcPct val="90000"/>
              </a:lnSpc>
              <a:buFontTx/>
              <a:buNone/>
            </a:pPr>
            <a:r>
              <a:rPr lang="en-US" altLang="en-US" sz="1000" dirty="0">
                <a:latin typeface="Courier New" pitchFamily="49" charset="0"/>
              </a:rPr>
              <a:t>      6000   1.3896E-02 0.0860 0.0103  0.0     740</a:t>
            </a:r>
          </a:p>
          <a:p>
            <a:pPr marL="914400" lvl="1" indent="-457200">
              <a:lnSpc>
                <a:spcPct val="90000"/>
              </a:lnSpc>
              <a:buFontTx/>
              <a:buNone/>
            </a:pPr>
            <a:r>
              <a:rPr lang="en-US" altLang="en-US" sz="1000" dirty="0">
                <a:latin typeface="Courier New" pitchFamily="49" charset="0"/>
              </a:rPr>
              <a:t>      7000   1.4112E-02 0.0787 0.0087  0.0     758</a:t>
            </a:r>
          </a:p>
          <a:p>
            <a:pPr marL="914400" lvl="1" indent="-457200">
              <a:lnSpc>
                <a:spcPct val="90000"/>
              </a:lnSpc>
              <a:buFontTx/>
              <a:buNone/>
            </a:pPr>
            <a:r>
              <a:rPr lang="en-US" altLang="en-US" sz="1000" dirty="0">
                <a:latin typeface="Courier New" pitchFamily="49" charset="0"/>
              </a:rPr>
              <a:t>      8000   1.4461E-02 0.0726 0.0073  0.0     778</a:t>
            </a:r>
          </a:p>
          <a:p>
            <a:pPr marL="914400" lvl="1" indent="-457200">
              <a:lnSpc>
                <a:spcPct val="90000"/>
              </a:lnSpc>
              <a:buFontTx/>
              <a:buNone/>
            </a:pPr>
            <a:r>
              <a:rPr lang="en-US" altLang="en-US" sz="1000" dirty="0">
                <a:latin typeface="Courier New" pitchFamily="49" charset="0"/>
              </a:rPr>
              <a:t>      8546   1.4406E-02 0.0701 0.0068  0.0     780</a:t>
            </a:r>
          </a:p>
          <a:p>
            <a:pPr marL="914400" lvl="1" indent="-457200">
              <a:lnSpc>
                <a:spcPct val="90000"/>
              </a:lnSpc>
              <a:buFontTx/>
              <a:buNone/>
            </a:pPr>
            <a:r>
              <a:rPr lang="en-US" altLang="en-US" sz="1000" dirty="0">
                <a:latin typeface="Courier New" pitchFamily="49" charset="0"/>
              </a:rPr>
              <a:t> ***********************************************************************************************************************</a:t>
            </a:r>
          </a:p>
          <a:p>
            <a:pPr marL="914400" lvl="1" indent="-457200">
              <a:lnSpc>
                <a:spcPct val="90000"/>
              </a:lnSpc>
              <a:buFontTx/>
              <a:buNone/>
            </a:pPr>
            <a:r>
              <a:rPr lang="en-US" altLang="en-US" sz="1000" dirty="0">
                <a:latin typeface="Courier New" pitchFamily="49" charset="0"/>
              </a:rPr>
              <a:t> dump no.    2 on file tut1r        </a:t>
            </a:r>
            <a:r>
              <a:rPr lang="en-US" altLang="en-US" sz="1000" dirty="0" err="1">
                <a:latin typeface="Courier New" pitchFamily="49" charset="0"/>
              </a:rPr>
              <a:t>nps</a:t>
            </a:r>
            <a:r>
              <a:rPr lang="en-US" altLang="en-US" sz="1000" dirty="0">
                <a:latin typeface="Courier New" pitchFamily="49" charset="0"/>
              </a:rPr>
              <a:t> =      8546     </a:t>
            </a:r>
            <a:r>
              <a:rPr lang="en-US" altLang="en-US" sz="1000" dirty="0" err="1">
                <a:latin typeface="Courier New" pitchFamily="49" charset="0"/>
              </a:rPr>
              <a:t>coll</a:t>
            </a:r>
            <a:r>
              <a:rPr lang="en-US" altLang="en-US" sz="1000" dirty="0">
                <a:latin typeface="Courier New" pitchFamily="49" charset="0"/>
              </a:rPr>
              <a:t> =        1106205     </a:t>
            </a:r>
            <a:r>
              <a:rPr lang="en-US" altLang="en-US" sz="1000" dirty="0" err="1">
                <a:latin typeface="Courier New" pitchFamily="49" charset="0"/>
              </a:rPr>
              <a:t>ctm</a:t>
            </a:r>
            <a:r>
              <a:rPr lang="en-US" altLang="en-US" sz="1000" dirty="0">
                <a:latin typeface="Courier New" pitchFamily="49" charset="0"/>
              </a:rPr>
              <a:t> =    0.26     </a:t>
            </a:r>
            <a:r>
              <a:rPr lang="en-US" altLang="en-US" sz="1000" dirty="0" err="1">
                <a:latin typeface="Courier New" pitchFamily="49" charset="0"/>
              </a:rPr>
              <a:t>nrn</a:t>
            </a:r>
            <a:r>
              <a:rPr lang="en-US" altLang="en-US" sz="1000" dirty="0">
                <a:latin typeface="Courier New" pitchFamily="49" charset="0"/>
              </a:rPr>
              <a:t> =       15526679</a:t>
            </a: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         3 warning messages so far.</a:t>
            </a: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 run terminated when it had used  0.2 minutes of computer time.</a:t>
            </a: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r>
              <a:rPr lang="en-US" altLang="en-US" sz="1000" dirty="0">
                <a:latin typeface="Courier New" pitchFamily="49" charset="0"/>
              </a:rPr>
              <a:t> computer time =    0.36 minutes</a:t>
            </a:r>
          </a:p>
          <a:p>
            <a:pPr marL="914400" lvl="1" indent="-457200">
              <a:lnSpc>
                <a:spcPct val="90000"/>
              </a:lnSpc>
              <a:buFontTx/>
              <a:buNone/>
            </a:pPr>
            <a:endParaRPr lang="en-US" altLang="en-US" sz="1000" dirty="0">
              <a:latin typeface="Courier New" pitchFamily="49" charset="0"/>
            </a:endParaRPr>
          </a:p>
          <a:p>
            <a:pPr marL="914400" lvl="1" indent="-457200">
              <a:lnSpc>
                <a:spcPct val="90000"/>
              </a:lnSpc>
              <a:buFontTx/>
              <a:buNone/>
            </a:pPr>
            <a:endParaRPr lang="en-US" altLang="en-US" sz="1000" dirty="0">
              <a:latin typeface="Courier New" pitchFamily="49" charset="0"/>
            </a:endParaRPr>
          </a:p>
        </p:txBody>
      </p:sp>
      <p:sp>
        <p:nvSpPr>
          <p:cNvPr id="549893" name="Rectangle 4"/>
          <p:cNvSpPr>
            <a:spLocks noChangeArrowheads="1"/>
          </p:cNvSpPr>
          <p:nvPr/>
        </p:nvSpPr>
        <p:spPr bwMode="auto">
          <a:xfrm>
            <a:off x="558800" y="1820863"/>
            <a:ext cx="7937500" cy="5689600"/>
          </a:xfrm>
          <a:prstGeom prst="rect">
            <a:avLst/>
          </a:prstGeom>
          <a:noFill/>
          <a:ln w="9525">
            <a:noFill/>
            <a:miter lim="800000"/>
            <a:headEnd/>
            <a:tailEnd/>
          </a:ln>
        </p:spPr>
        <p:txBody>
          <a:bodyPr lIns="92075" tIns="46038" rIns="92075" bIns="46038"/>
          <a:lstStyle/>
          <a:p>
            <a:pPr marL="609600" indent="-609600"/>
            <a:endParaRPr lang="en-US" sz="3200">
              <a:latin typeface="Times New Roman" pitchFamily="18" charset="0"/>
            </a:endParaRPr>
          </a:p>
        </p:txBody>
      </p:sp>
    </p:spTree>
    <p:extLst>
      <p:ext uri="{BB962C8B-B14F-4D97-AF65-F5344CB8AC3E}">
        <p14:creationId xmlns:p14="http://schemas.microsoft.com/office/powerpoint/2010/main" val="2406458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Slide Number Placeholder 3"/>
          <p:cNvSpPr>
            <a:spLocks noGrp="1"/>
          </p:cNvSpPr>
          <p:nvPr>
            <p:ph type="sldNum" sz="quarter" idx="10"/>
          </p:nvPr>
        </p:nvSpPr>
        <p:spPr>
          <a:noFill/>
        </p:spPr>
        <p:txBody>
          <a:bodyPr/>
          <a:lstStyle/>
          <a:p>
            <a:fld id="{3AC209CF-2130-4FA1-A5A9-2DC49A573074}" type="slidenum">
              <a:rPr lang="en-US">
                <a:latin typeface="Arial" pitchFamily="34" charset="0"/>
              </a:rPr>
              <a:pPr/>
              <a:t>4</a:t>
            </a:fld>
            <a:endParaRPr lang="en-US">
              <a:latin typeface="Arial" pitchFamily="34" charset="0"/>
            </a:endParaRPr>
          </a:p>
        </p:txBody>
      </p:sp>
      <p:sp>
        <p:nvSpPr>
          <p:cNvPr id="343042" name="Rectangle 2"/>
          <p:cNvSpPr>
            <a:spLocks noGrp="1" noChangeArrowheads="1"/>
          </p:cNvSpPr>
          <p:nvPr>
            <p:ph type="title"/>
          </p:nvPr>
        </p:nvSpPr>
        <p:spPr/>
        <p:txBody>
          <a:bodyPr/>
          <a:lstStyle/>
          <a:p>
            <a:pPr>
              <a:defRPr/>
            </a:pPr>
            <a:r>
              <a:rPr lang="en-US" smtClean="0"/>
              <a:t>Why Do It?</a:t>
            </a:r>
          </a:p>
        </p:txBody>
      </p:sp>
      <p:sp>
        <p:nvSpPr>
          <p:cNvPr id="343043" name="Rectangle 3"/>
          <p:cNvSpPr>
            <a:spLocks noGrp="1" noChangeArrowheads="1"/>
          </p:cNvSpPr>
          <p:nvPr>
            <p:ph type="body" idx="1"/>
          </p:nvPr>
        </p:nvSpPr>
        <p:spPr/>
        <p:txBody>
          <a:bodyPr/>
          <a:lstStyle/>
          <a:p>
            <a:pPr>
              <a:defRPr/>
            </a:pPr>
            <a:r>
              <a:rPr lang="en-US" sz="2400" smtClean="0"/>
              <a:t>We do it to make our Monte Carlo programs better.  "Better" means "lower variance."  </a:t>
            </a:r>
          </a:p>
          <a:p>
            <a:pPr>
              <a:defRPr/>
            </a:pPr>
            <a:r>
              <a:rPr lang="en-US" sz="2400" smtClean="0"/>
              <a:t>Lower variance, in view of our "black box" view of Monte Carlo:  </a:t>
            </a:r>
          </a:p>
          <a:p>
            <a:pPr>
              <a:defRPr/>
            </a:pPr>
            <a:endParaRPr lang="en-US" sz="2400" smtClean="0"/>
          </a:p>
          <a:p>
            <a:pPr>
              <a:defRPr/>
            </a:pPr>
            <a:endParaRPr lang="en-US" sz="2400" smtClean="0"/>
          </a:p>
          <a:p>
            <a:pPr>
              <a:defRPr/>
            </a:pPr>
            <a:endParaRPr lang="en-US" sz="2400" smtClean="0"/>
          </a:p>
          <a:p>
            <a:pPr>
              <a:defRPr/>
            </a:pPr>
            <a:endParaRPr lang="en-US" sz="2400" smtClean="0"/>
          </a:p>
          <a:p>
            <a:pPr>
              <a:buFontTx/>
              <a:buNone/>
              <a:defRPr/>
            </a:pPr>
            <a:endParaRPr lang="en-US" sz="2400" smtClean="0"/>
          </a:p>
          <a:p>
            <a:pPr>
              <a:buFontTx/>
              <a:buNone/>
              <a:defRPr/>
            </a:pPr>
            <a:r>
              <a:rPr lang="en-US" sz="2400" smtClean="0"/>
              <a:t>	means "have the x's come out as nearly identical as possible."  </a:t>
            </a:r>
          </a:p>
        </p:txBody>
      </p:sp>
      <p:graphicFrame>
        <p:nvGraphicFramePr>
          <p:cNvPr id="269314" name="Object 2"/>
          <p:cNvGraphicFramePr>
            <a:graphicFrameLocks noChangeAspect="1"/>
          </p:cNvGraphicFramePr>
          <p:nvPr/>
        </p:nvGraphicFramePr>
        <p:xfrm>
          <a:off x="1536700" y="3509963"/>
          <a:ext cx="6096000" cy="1819275"/>
        </p:xfrm>
        <a:graphic>
          <a:graphicData uri="http://schemas.openxmlformats.org/presentationml/2006/ole">
            <mc:AlternateContent xmlns:mc="http://schemas.openxmlformats.org/markup-compatibility/2006">
              <mc:Choice xmlns:v="urn:schemas-microsoft-com:vml" Requires="v">
                <p:oleObj spid="_x0000_s63495" name="Bitmap Image" r:id="rId4" imgW="6095238" imgH="1819529" progId="PBrush">
                  <p:embed/>
                </p:oleObj>
              </mc:Choice>
              <mc:Fallback>
                <p:oleObj name="Bitmap Image" r:id="rId4" imgW="6095238" imgH="1819529" progId="PBrush">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6700" y="3509963"/>
                        <a:ext cx="6096000" cy="1819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Slide Number Placeholder 5"/>
          <p:cNvSpPr>
            <a:spLocks noGrp="1"/>
          </p:cNvSpPr>
          <p:nvPr>
            <p:ph type="sldNum" sz="quarter" idx="10"/>
          </p:nvPr>
        </p:nvSpPr>
        <p:spPr>
          <a:noFill/>
        </p:spPr>
        <p:txBody>
          <a:bodyPr/>
          <a:lstStyle/>
          <a:p>
            <a:fld id="{62EDAE43-1416-44E3-9F89-FEC7AF3FB02D}" type="slidenum">
              <a:rPr lang="en-US">
                <a:latin typeface="Arial" pitchFamily="34" charset="0"/>
              </a:rPr>
              <a:pPr/>
              <a:t>5</a:t>
            </a:fld>
            <a:endParaRPr lang="en-US">
              <a:latin typeface="Arial" pitchFamily="34" charset="0"/>
            </a:endParaRPr>
          </a:p>
        </p:txBody>
      </p:sp>
      <p:sp>
        <p:nvSpPr>
          <p:cNvPr id="355330" name="Rectangle 2"/>
          <p:cNvSpPr>
            <a:spLocks noGrp="1" noChangeArrowheads="1"/>
          </p:cNvSpPr>
          <p:nvPr>
            <p:ph type="title"/>
          </p:nvPr>
        </p:nvSpPr>
        <p:spPr/>
        <p:txBody>
          <a:bodyPr/>
          <a:lstStyle/>
          <a:p>
            <a:pPr>
              <a:defRPr/>
            </a:pPr>
            <a:r>
              <a:rPr lang="en-US" smtClean="0"/>
              <a:t>Simple Example</a:t>
            </a:r>
          </a:p>
        </p:txBody>
      </p:sp>
      <p:sp>
        <p:nvSpPr>
          <p:cNvPr id="355331" name="Rectangle 3"/>
          <p:cNvSpPr>
            <a:spLocks noGrp="1" noChangeArrowheads="1"/>
          </p:cNvSpPr>
          <p:nvPr>
            <p:ph type="body" sz="half" idx="1"/>
          </p:nvPr>
        </p:nvSpPr>
        <p:spPr>
          <a:xfrm>
            <a:off x="492125" y="1366838"/>
            <a:ext cx="8089900" cy="4805362"/>
          </a:xfrm>
        </p:spPr>
        <p:txBody>
          <a:bodyPr/>
          <a:lstStyle/>
          <a:p>
            <a:pPr>
              <a:defRPr/>
            </a:pPr>
            <a:r>
              <a:rPr lang="en-US" sz="2400" smtClean="0"/>
              <a:t>As the simplest possible example, find the optimum biasing probabilities for the following 2-choice situation:</a:t>
            </a:r>
          </a:p>
        </p:txBody>
      </p:sp>
      <p:graphicFrame>
        <p:nvGraphicFramePr>
          <p:cNvPr id="355332" name="Group 4"/>
          <p:cNvGraphicFramePr>
            <a:graphicFrameLocks noGrp="1"/>
          </p:cNvGraphicFramePr>
          <p:nvPr>
            <p:ph sz="quarter" idx="2"/>
            <p:extLst>
              <p:ext uri="{D42A27DB-BD31-4B8C-83A1-F6EECF244321}">
                <p14:modId xmlns:p14="http://schemas.microsoft.com/office/powerpoint/2010/main" val="1561127444"/>
              </p:ext>
            </p:extLst>
          </p:nvPr>
        </p:nvGraphicFramePr>
        <p:xfrm>
          <a:off x="800100" y="3033713"/>
          <a:ext cx="7762875" cy="1785938"/>
        </p:xfrm>
        <a:graphic>
          <a:graphicData uri="http://schemas.openxmlformats.org/drawingml/2006/table">
            <a:tbl>
              <a:tblPr/>
              <a:tblGrid>
                <a:gridCol w="504825"/>
                <a:gridCol w="790575"/>
                <a:gridCol w="896938"/>
                <a:gridCol w="989012"/>
                <a:gridCol w="809625"/>
                <a:gridCol w="1295400"/>
                <a:gridCol w="1123950"/>
                <a:gridCol w="1352550"/>
              </a:tblGrid>
              <a:tr h="547688">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1" i="1" u="none" strike="noStrike" cap="none" normalizeH="0" baseline="0" dirty="0" err="1" smtClean="0">
                          <a:ln>
                            <a:noFill/>
                          </a:ln>
                          <a:solidFill>
                            <a:schemeClr val="tx1"/>
                          </a:solidFill>
                          <a:effectLst/>
                          <a:latin typeface="Times New Roman" pitchFamily="18" charset="0"/>
                        </a:rPr>
                        <a:t>i</a:t>
                      </a:r>
                      <a:endParaRPr kumimoji="0" lang="en-US" sz="2400" b="1" i="1"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1" i="1" u="none" strike="noStrike" cap="none" normalizeH="0" baseline="0" dirty="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1" u="none" strike="noStrike" cap="none" normalizeH="0" baseline="0" dirty="0" err="1" smtClean="0">
                          <a:ln>
                            <a:noFill/>
                          </a:ln>
                          <a:solidFill>
                            <a:schemeClr val="tx1"/>
                          </a:solidFill>
                          <a:effectLst/>
                          <a:latin typeface="Times New Roman" pitchFamily="18" charset="0"/>
                        </a:rPr>
                        <a:t>w</a:t>
                      </a:r>
                      <a:r>
                        <a:rPr kumimoji="0" lang="en-US" sz="2400" b="0" i="1" u="none" strike="noStrike" cap="none" normalizeH="0" baseline="-25000" dirty="0" err="1" smtClean="0">
                          <a:ln>
                            <a:noFill/>
                          </a:ln>
                          <a:solidFill>
                            <a:schemeClr val="tx1"/>
                          </a:solidFill>
                          <a:effectLst/>
                          <a:latin typeface="Times New Roman" pitchFamily="18" charset="0"/>
                        </a:rPr>
                        <a:t>corr</a:t>
                      </a:r>
                      <a:endParaRPr kumimoji="0" lang="en-US" sz="2400" b="0" i="1" u="none" strike="noStrike" cap="none" normalizeH="0" baseline="-2500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defRPr/>
                      </a:pPr>
                      <a:r>
                        <a:rPr kumimoji="0" lang="en-US" sz="2400" b="1" i="1" u="none" strike="noStrike" cap="none" normalizeH="0" baseline="0" dirty="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defRPr/>
                      </a:pPr>
                      <a:r>
                        <a:rPr kumimoji="0" lang="en-US" sz="2400" b="0" i="1" u="none" strike="noStrike" cap="none" normalizeH="0" baseline="0" dirty="0" smtClean="0">
                          <a:ln>
                            <a:noFill/>
                          </a:ln>
                          <a:solidFill>
                            <a:schemeClr val="tx1"/>
                          </a:solidFill>
                          <a:effectLst/>
                          <a:latin typeface="Arial" charset="0"/>
                        </a:rPr>
                        <a:t>Error</a:t>
                      </a:r>
                      <a:endParaRPr kumimoji="0" lang="en-US" sz="2400" b="0" i="1" u="none" strike="noStrike" cap="none" normalizeH="0" baseline="30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1" u="none" strike="noStrike" cap="none" normalizeH="0" baseline="0" dirty="0" smtClean="0">
                          <a:ln>
                            <a:noFill/>
                          </a:ln>
                          <a:solidFill>
                            <a:schemeClr val="tx1"/>
                          </a:solidFill>
                          <a:effectLst/>
                          <a:latin typeface="Arial" charset="0"/>
                        </a:rPr>
                        <a:t>Error</a:t>
                      </a:r>
                      <a:r>
                        <a:rPr kumimoji="0" lang="en-US" sz="2400" b="0" i="1" u="none" strike="noStrike" cap="none" normalizeH="0" baseline="3000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000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272386" name="Object 2"/>
          <p:cNvGraphicFramePr>
            <a:graphicFrameLocks noGrp="1" noChangeAspect="1"/>
          </p:cNvGraphicFramePr>
          <p:nvPr>
            <p:ph sz="quarter" idx="3"/>
            <p:extLst>
              <p:ext uri="{D42A27DB-BD31-4B8C-83A1-F6EECF244321}">
                <p14:modId xmlns:p14="http://schemas.microsoft.com/office/powerpoint/2010/main" val="4282951541"/>
              </p:ext>
            </p:extLst>
          </p:nvPr>
        </p:nvGraphicFramePr>
        <p:xfrm>
          <a:off x="3148013" y="3092450"/>
          <a:ext cx="633412" cy="474663"/>
        </p:xfrm>
        <a:graphic>
          <a:graphicData uri="http://schemas.openxmlformats.org/presentationml/2006/ole">
            <mc:AlternateContent xmlns:mc="http://schemas.openxmlformats.org/markup-compatibility/2006">
              <mc:Choice xmlns:v="urn:schemas-microsoft-com:vml" Requires="v">
                <p:oleObj spid="_x0000_s66575" name="Equation" r:id="rId4" imgW="304560" imgH="228600" progId="Equation.DSMT4">
                  <p:embed/>
                </p:oleObj>
              </mc:Choice>
              <mc:Fallback>
                <p:oleObj name="Equation" r:id="rId4" imgW="304560" imgH="228600" progId="Equation.DSMT4">
                  <p:embed/>
                  <p:pic>
                    <p:nvPicPr>
                      <p:cNvPr id="0" name="Object 2"/>
                      <p:cNvPicPr>
                        <a:picLocks noChangeAspect="1" noChangeArrowheads="1"/>
                      </p:cNvPicPr>
                      <p:nvPr/>
                    </p:nvPicPr>
                    <p:blipFill>
                      <a:blip r:embed="rId5"/>
                      <a:srcRect/>
                      <a:stretch>
                        <a:fillRect/>
                      </a:stretch>
                    </p:blipFill>
                    <p:spPr bwMode="auto">
                      <a:xfrm>
                        <a:off x="3148013" y="3092450"/>
                        <a:ext cx="633412"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2429" name="Rectangle 43"/>
          <p:cNvSpPr>
            <a:spLocks noChangeArrowheads="1"/>
          </p:cNvSpPr>
          <p:nvPr/>
        </p:nvSpPr>
        <p:spPr bwMode="auto">
          <a:xfrm>
            <a:off x="4800600" y="4810125"/>
            <a:ext cx="1295400" cy="628650"/>
          </a:xfrm>
          <a:prstGeom prst="rect">
            <a:avLst/>
          </a:prstGeom>
          <a:noFill/>
          <a:ln w="28575">
            <a:solidFill>
              <a:schemeClr val="tx1"/>
            </a:solidFill>
            <a:miter lim="800000"/>
            <a:headEnd type="none" w="sm" len="sm"/>
            <a:tailEnd type="none" w="sm" len="sm"/>
          </a:ln>
        </p:spPr>
        <p:txBody>
          <a:bodyPr wrap="none" anchor="ctr"/>
          <a:lstStyle/>
          <a:p>
            <a:endParaRPr lang="en-US" i="1"/>
          </a:p>
        </p:txBody>
      </p:sp>
      <p:sp>
        <p:nvSpPr>
          <p:cNvPr id="272430" name="Rectangle 44"/>
          <p:cNvSpPr>
            <a:spLocks noChangeArrowheads="1"/>
          </p:cNvSpPr>
          <p:nvPr/>
        </p:nvSpPr>
        <p:spPr bwMode="auto">
          <a:xfrm>
            <a:off x="7212013" y="4811713"/>
            <a:ext cx="1362075" cy="628650"/>
          </a:xfrm>
          <a:prstGeom prst="rect">
            <a:avLst/>
          </a:prstGeom>
          <a:noFill/>
          <a:ln w="28575">
            <a:solidFill>
              <a:schemeClr val="tx1"/>
            </a:solidFill>
            <a:miter lim="800000"/>
            <a:headEnd type="none" w="sm" len="sm"/>
            <a:tailEnd type="none" w="sm" len="sm"/>
          </a:ln>
        </p:spPr>
        <p:txBody>
          <a:bodyPr wrap="none" anchor="ctr"/>
          <a:lstStyle/>
          <a:p>
            <a:endParaRPr lang="en-US" i="1"/>
          </a:p>
        </p:txBody>
      </p:sp>
      <p:graphicFrame>
        <p:nvGraphicFramePr>
          <p:cNvPr id="272387" name="Object 3"/>
          <p:cNvGraphicFramePr>
            <a:graphicFrameLocks noChangeAspect="1"/>
          </p:cNvGraphicFramePr>
          <p:nvPr>
            <p:extLst>
              <p:ext uri="{D42A27DB-BD31-4B8C-83A1-F6EECF244321}">
                <p14:modId xmlns:p14="http://schemas.microsoft.com/office/powerpoint/2010/main" val="3217524588"/>
              </p:ext>
            </p:extLst>
          </p:nvPr>
        </p:nvGraphicFramePr>
        <p:xfrm>
          <a:off x="1506538" y="3095625"/>
          <a:ext cx="388937" cy="474663"/>
        </p:xfrm>
        <a:graphic>
          <a:graphicData uri="http://schemas.openxmlformats.org/presentationml/2006/ole">
            <mc:AlternateContent xmlns:mc="http://schemas.openxmlformats.org/markup-compatibility/2006">
              <mc:Choice xmlns:v="urn:schemas-microsoft-com:vml" Requires="v">
                <p:oleObj spid="_x0000_s66576" name="Equation" r:id="rId6" imgW="164880" imgH="228600" progId="Equation.DSMT4">
                  <p:embed/>
                </p:oleObj>
              </mc:Choice>
              <mc:Fallback>
                <p:oleObj name="Equation" r:id="rId6" imgW="164880" imgH="228600" progId="Equation.DSMT4">
                  <p:embed/>
                  <p:pic>
                    <p:nvPicPr>
                      <p:cNvPr id="0" name="Object 3"/>
                      <p:cNvPicPr>
                        <a:picLocks noChangeAspect="1" noChangeArrowheads="1"/>
                      </p:cNvPicPr>
                      <p:nvPr/>
                    </p:nvPicPr>
                    <p:blipFill>
                      <a:blip r:embed="rId7"/>
                      <a:srcRect/>
                      <a:stretch>
                        <a:fillRect/>
                      </a:stretch>
                    </p:blipFill>
                    <p:spPr bwMode="auto">
                      <a:xfrm>
                        <a:off x="1506538" y="3095625"/>
                        <a:ext cx="388937"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Slide Number Placeholder 5"/>
          <p:cNvSpPr>
            <a:spLocks noGrp="1"/>
          </p:cNvSpPr>
          <p:nvPr>
            <p:ph type="sldNum" sz="quarter" idx="10"/>
          </p:nvPr>
        </p:nvSpPr>
        <p:spPr>
          <a:xfrm>
            <a:off x="6669088" y="6248400"/>
            <a:ext cx="1905000" cy="457200"/>
          </a:xfrm>
          <a:noFill/>
        </p:spPr>
        <p:txBody>
          <a:bodyPr/>
          <a:lstStyle/>
          <a:p>
            <a:fld id="{62EDAE43-1416-44E3-9F89-FEC7AF3FB02D}" type="slidenum">
              <a:rPr lang="en-US">
                <a:latin typeface="Arial" pitchFamily="34" charset="0"/>
              </a:rPr>
              <a:pPr/>
              <a:t>6</a:t>
            </a:fld>
            <a:endParaRPr lang="en-US">
              <a:latin typeface="Arial" pitchFamily="34" charset="0"/>
            </a:endParaRPr>
          </a:p>
        </p:txBody>
      </p:sp>
      <p:sp>
        <p:nvSpPr>
          <p:cNvPr id="355330" name="Rectangle 2"/>
          <p:cNvSpPr>
            <a:spLocks noGrp="1" noChangeArrowheads="1"/>
          </p:cNvSpPr>
          <p:nvPr>
            <p:ph type="title"/>
          </p:nvPr>
        </p:nvSpPr>
        <p:spPr/>
        <p:txBody>
          <a:bodyPr/>
          <a:lstStyle/>
          <a:p>
            <a:pPr>
              <a:defRPr/>
            </a:pPr>
            <a:r>
              <a:rPr lang="en-US" dirty="0" smtClean="0"/>
              <a:t>Our slab example</a:t>
            </a:r>
          </a:p>
        </p:txBody>
      </p:sp>
      <p:sp>
        <p:nvSpPr>
          <p:cNvPr id="355331" name="Rectangle 3"/>
          <p:cNvSpPr>
            <a:spLocks noGrp="1" noChangeArrowheads="1"/>
          </p:cNvSpPr>
          <p:nvPr>
            <p:ph type="body" sz="half" idx="1"/>
          </p:nvPr>
        </p:nvSpPr>
        <p:spPr>
          <a:xfrm>
            <a:off x="492125" y="1366838"/>
            <a:ext cx="8089900" cy="4805362"/>
          </a:xfrm>
        </p:spPr>
        <p:txBody>
          <a:bodyPr/>
          <a:lstStyle/>
          <a:p>
            <a:pPr>
              <a:defRPr/>
            </a:pPr>
            <a:r>
              <a:rPr lang="en-US" sz="2400" dirty="0" smtClean="0"/>
              <a:t>As the simplest possible example, find the optimum biasing probabilities for the following 2-choice situation (Choice of original group):</a:t>
            </a:r>
          </a:p>
        </p:txBody>
      </p:sp>
      <p:graphicFrame>
        <p:nvGraphicFramePr>
          <p:cNvPr id="355332" name="Group 4"/>
          <p:cNvGraphicFramePr>
            <a:graphicFrameLocks noGrp="1"/>
          </p:cNvGraphicFramePr>
          <p:nvPr>
            <p:ph sz="quarter" idx="2"/>
            <p:extLst>
              <p:ext uri="{D42A27DB-BD31-4B8C-83A1-F6EECF244321}">
                <p14:modId xmlns:p14="http://schemas.microsoft.com/office/powerpoint/2010/main" val="2101484164"/>
              </p:ext>
            </p:extLst>
          </p:nvPr>
        </p:nvGraphicFramePr>
        <p:xfrm>
          <a:off x="800100" y="3033713"/>
          <a:ext cx="7762875" cy="2339912"/>
        </p:xfrm>
        <a:graphic>
          <a:graphicData uri="http://schemas.openxmlformats.org/drawingml/2006/table">
            <a:tbl>
              <a:tblPr/>
              <a:tblGrid>
                <a:gridCol w="504825"/>
                <a:gridCol w="790575"/>
                <a:gridCol w="1536700"/>
                <a:gridCol w="876300"/>
                <a:gridCol w="914400"/>
                <a:gridCol w="927100"/>
                <a:gridCol w="927100"/>
                <a:gridCol w="1285875"/>
              </a:tblGrid>
              <a:tr h="547688">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1" i="1" u="none" strike="noStrike" cap="none" normalizeH="0" baseline="0" dirty="0" err="1" smtClean="0">
                          <a:ln>
                            <a:noFill/>
                          </a:ln>
                          <a:solidFill>
                            <a:schemeClr val="tx1"/>
                          </a:solidFill>
                          <a:effectLst/>
                          <a:latin typeface="Times New Roman" pitchFamily="18" charset="0"/>
                        </a:rPr>
                        <a:t>i</a:t>
                      </a:r>
                      <a:endParaRPr kumimoji="0" lang="en-US" sz="2400" b="1" i="1"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1" i="1"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1" i="1" u="none" strike="noStrike" cap="none" normalizeH="0" baseline="0" dirty="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1" u="none" strike="noStrike" cap="none" normalizeH="0" baseline="0" dirty="0" err="1" smtClean="0">
                          <a:ln>
                            <a:noFill/>
                          </a:ln>
                          <a:solidFill>
                            <a:schemeClr val="tx1"/>
                          </a:solidFill>
                          <a:effectLst/>
                          <a:latin typeface="Times New Roman" pitchFamily="18" charset="0"/>
                        </a:rPr>
                        <a:t>w</a:t>
                      </a:r>
                      <a:r>
                        <a:rPr kumimoji="0" lang="en-US" sz="2400" b="0" i="1" u="none" strike="noStrike" cap="none" normalizeH="0" baseline="-25000" dirty="0" err="1" smtClean="0">
                          <a:ln>
                            <a:noFill/>
                          </a:ln>
                          <a:solidFill>
                            <a:schemeClr val="tx1"/>
                          </a:solidFill>
                          <a:effectLst/>
                          <a:latin typeface="Times New Roman" pitchFamily="18" charset="0"/>
                        </a:rPr>
                        <a:t>corr</a:t>
                      </a:r>
                      <a:endParaRPr kumimoji="0" lang="en-US" sz="2400" b="0" i="1" u="none" strike="noStrike" cap="none" normalizeH="0" baseline="-2500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defRPr/>
                      </a:pPr>
                      <a:r>
                        <a:rPr kumimoji="0" lang="en-US" sz="2400" b="1" i="1" u="none" strike="noStrike" cap="none" normalizeH="0" baseline="0" dirty="0" smtClean="0">
                          <a:ln>
                            <a:noFill/>
                          </a:ln>
                          <a:solidFill>
                            <a:schemeClr val="tx1"/>
                          </a:solidFill>
                          <a:effectLst/>
                          <a:latin typeface="Times New Roman" pitchFamily="18" charset="0"/>
                        </a:rPr>
                        <a:t>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defRPr/>
                      </a:pPr>
                      <a:r>
                        <a:rPr kumimoji="0" lang="en-US" sz="2400" b="0" i="1" u="none" strike="noStrike" cap="none" normalizeH="0" baseline="0" dirty="0" smtClean="0">
                          <a:ln>
                            <a:noFill/>
                          </a:ln>
                          <a:solidFill>
                            <a:schemeClr val="tx1"/>
                          </a:solidFill>
                          <a:effectLst/>
                          <a:latin typeface="Arial" charset="0"/>
                        </a:rPr>
                        <a:t>Error</a:t>
                      </a:r>
                      <a:endParaRPr kumimoji="0" lang="en-US" sz="2400" b="0" i="1" u="none" strike="noStrike" cap="none" normalizeH="0" baseline="30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1" u="none" strike="noStrike" cap="none" normalizeH="0" baseline="0" dirty="0" smtClean="0">
                          <a:ln>
                            <a:noFill/>
                          </a:ln>
                          <a:solidFill>
                            <a:schemeClr val="tx1"/>
                          </a:solidFill>
                          <a:effectLst/>
                          <a:latin typeface="Arial" charset="0"/>
                        </a:rPr>
                        <a:t>Error</a:t>
                      </a:r>
                      <a:r>
                        <a:rPr kumimoji="0" lang="en-US" sz="2400" b="0" i="1" u="none" strike="noStrike" cap="none" normalizeH="0" baseline="3000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000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0.000734</a:t>
                      </a:r>
                    </a:p>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a:t>
                      </a:r>
                      <a:r>
                        <a:rPr kumimoji="0" lang="en-US" sz="2400" b="0" i="0" u="none" strike="noStrike" cap="none" normalizeH="0" baseline="0" dirty="0" smtClean="0">
                          <a:ln>
                            <a:noFill/>
                          </a:ln>
                          <a:solidFill>
                            <a:schemeClr val="tx1"/>
                          </a:solidFill>
                          <a:effectLst/>
                          <a:latin typeface="Symbol" panose="05050102010706020507" pitchFamily="18" charset="2"/>
                        </a:rPr>
                        <a:t>s</a:t>
                      </a:r>
                      <a:r>
                        <a:rPr kumimoji="0" lang="en-US" sz="2400" b="0" i="0" u="none" strike="noStrike" cap="none" normalizeH="0" baseline="0" dirty="0" smtClean="0">
                          <a:ln>
                            <a:noFill/>
                          </a:ln>
                          <a:solidFill>
                            <a:schemeClr val="tx1"/>
                          </a:solidFill>
                          <a:effectLst/>
                          <a:latin typeface="Arial" charset="0"/>
                        </a:rPr>
                        <a:t>=0.027)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38175">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r>
                        <a:rPr kumimoji="0" lang="en-US" sz="2400" b="0" i="0" u="none" strike="noStrike" cap="none" normalizeH="0" baseline="0" dirty="0" smtClean="0">
                          <a:ln>
                            <a:noFill/>
                          </a:ln>
                          <a:solidFill>
                            <a:schemeClr val="tx1"/>
                          </a:solidFill>
                          <a:effectLst/>
                          <a:latin typeface="Arial" charset="0"/>
                        </a:rPr>
                        <a:t>0.000026</a:t>
                      </a:r>
                    </a:p>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defRPr/>
                      </a:pPr>
                      <a:r>
                        <a:rPr kumimoji="0" lang="en-US" sz="2400" b="0" i="0" u="none" strike="noStrike" cap="none" normalizeH="0" baseline="0" dirty="0" smtClean="0">
                          <a:ln>
                            <a:noFill/>
                          </a:ln>
                          <a:solidFill>
                            <a:schemeClr val="tx1"/>
                          </a:solidFill>
                          <a:effectLst/>
                          <a:latin typeface="Arial" charset="0"/>
                        </a:rPr>
                        <a:t>(</a:t>
                      </a:r>
                      <a:r>
                        <a:rPr kumimoji="0" lang="en-US" sz="2400" b="0" i="0" u="none" strike="noStrike" cap="none" normalizeH="0" baseline="0" dirty="0" smtClean="0">
                          <a:ln>
                            <a:noFill/>
                          </a:ln>
                          <a:solidFill>
                            <a:schemeClr val="tx1"/>
                          </a:solidFill>
                          <a:effectLst/>
                          <a:latin typeface="Symbol" panose="05050102010706020507" pitchFamily="18" charset="2"/>
                        </a:rPr>
                        <a:t>s</a:t>
                      </a:r>
                      <a:r>
                        <a:rPr kumimoji="0" lang="en-US" sz="2400" b="0" i="0" u="none" strike="noStrike" cap="none" normalizeH="0" baseline="0" dirty="0" smtClean="0">
                          <a:ln>
                            <a:noFill/>
                          </a:ln>
                          <a:solidFill>
                            <a:schemeClr val="tx1"/>
                          </a:solidFill>
                          <a:effectLst/>
                          <a:latin typeface="Arial" charset="0"/>
                        </a:rPr>
                        <a:t>=0.005)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5000"/>
                        <a:buFontTx/>
                        <a:buNone/>
                        <a:tabLst/>
                      </a:pP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72429" name="Rectangle 43"/>
          <p:cNvSpPr>
            <a:spLocks noChangeArrowheads="1"/>
          </p:cNvSpPr>
          <p:nvPr/>
        </p:nvSpPr>
        <p:spPr bwMode="auto">
          <a:xfrm>
            <a:off x="5451475" y="5373688"/>
            <a:ext cx="1047750" cy="628650"/>
          </a:xfrm>
          <a:prstGeom prst="rect">
            <a:avLst/>
          </a:prstGeom>
          <a:noFill/>
          <a:ln w="28575">
            <a:solidFill>
              <a:schemeClr val="tx1"/>
            </a:solidFill>
            <a:miter lim="800000"/>
            <a:headEnd type="none" w="sm" len="sm"/>
            <a:tailEnd type="none" w="sm" len="sm"/>
          </a:ln>
        </p:spPr>
        <p:txBody>
          <a:bodyPr wrap="none" anchor="ctr"/>
          <a:lstStyle/>
          <a:p>
            <a:endParaRPr lang="en-US" i="1"/>
          </a:p>
        </p:txBody>
      </p:sp>
      <p:sp>
        <p:nvSpPr>
          <p:cNvPr id="272430" name="Rectangle 44"/>
          <p:cNvSpPr>
            <a:spLocks noChangeArrowheads="1"/>
          </p:cNvSpPr>
          <p:nvPr/>
        </p:nvSpPr>
        <p:spPr bwMode="auto">
          <a:xfrm>
            <a:off x="7212012" y="5373688"/>
            <a:ext cx="1362075" cy="628650"/>
          </a:xfrm>
          <a:prstGeom prst="rect">
            <a:avLst/>
          </a:prstGeom>
          <a:noFill/>
          <a:ln w="28575">
            <a:solidFill>
              <a:schemeClr val="tx1"/>
            </a:solidFill>
            <a:miter lim="800000"/>
            <a:headEnd type="none" w="sm" len="sm"/>
            <a:tailEnd type="none" w="sm" len="sm"/>
          </a:ln>
        </p:spPr>
        <p:txBody>
          <a:bodyPr wrap="none" anchor="ctr"/>
          <a:lstStyle/>
          <a:p>
            <a:endParaRPr lang="en-US" i="1"/>
          </a:p>
        </p:txBody>
      </p:sp>
      <p:graphicFrame>
        <p:nvGraphicFramePr>
          <p:cNvPr id="3" name="Object 2"/>
          <p:cNvGraphicFramePr>
            <a:graphicFrameLocks noChangeAspect="1"/>
          </p:cNvGraphicFramePr>
          <p:nvPr>
            <p:extLst>
              <p:ext uri="{D42A27DB-BD31-4B8C-83A1-F6EECF244321}">
                <p14:modId xmlns:p14="http://schemas.microsoft.com/office/powerpoint/2010/main" val="3217524588"/>
              </p:ext>
            </p:extLst>
          </p:nvPr>
        </p:nvGraphicFramePr>
        <p:xfrm>
          <a:off x="1506538" y="3095625"/>
          <a:ext cx="388937" cy="474663"/>
        </p:xfrm>
        <a:graphic>
          <a:graphicData uri="http://schemas.openxmlformats.org/presentationml/2006/ole">
            <mc:AlternateContent xmlns:mc="http://schemas.openxmlformats.org/markup-compatibility/2006">
              <mc:Choice xmlns:v="urn:schemas-microsoft-com:vml" Requires="v">
                <p:oleObj spid="_x0000_s80908" name="Equation" r:id="rId4" imgW="164880" imgH="228600" progId="Equation.DSMT4">
                  <p:embed/>
                </p:oleObj>
              </mc:Choice>
              <mc:Fallback>
                <p:oleObj name="Equation" r:id="rId4" imgW="164880" imgH="2286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6538" y="3095625"/>
                        <a:ext cx="38893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2813741905"/>
              </p:ext>
            </p:extLst>
          </p:nvPr>
        </p:nvGraphicFramePr>
        <p:xfrm>
          <a:off x="3706813" y="3054350"/>
          <a:ext cx="633412" cy="474663"/>
        </p:xfrm>
        <a:graphic>
          <a:graphicData uri="http://schemas.openxmlformats.org/presentationml/2006/ole">
            <mc:AlternateContent xmlns:mc="http://schemas.openxmlformats.org/markup-compatibility/2006">
              <mc:Choice xmlns:v="urn:schemas-microsoft-com:vml" Requires="v">
                <p:oleObj spid="_x0000_s80909" name="Equation" r:id="rId6" imgW="304560" imgH="228600" progId="Equation.DSMT4">
                  <p:embed/>
                </p:oleObj>
              </mc:Choice>
              <mc:Fallback>
                <p:oleObj name="Equation" r:id="rId6" imgW="304560" imgH="228600" progId="Equation.DSMT4">
                  <p:embed/>
                  <p:pic>
                    <p:nvPicPr>
                      <p:cNvPr id="0" name="Object 2"/>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06813" y="3054350"/>
                        <a:ext cx="633412"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9435307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Slide Number Placeholder 3"/>
          <p:cNvSpPr>
            <a:spLocks noGrp="1"/>
          </p:cNvSpPr>
          <p:nvPr>
            <p:ph type="sldNum" sz="quarter" idx="10"/>
          </p:nvPr>
        </p:nvSpPr>
        <p:spPr>
          <a:noFill/>
        </p:spPr>
        <p:txBody>
          <a:bodyPr/>
          <a:lstStyle/>
          <a:p>
            <a:fld id="{37042C29-FE1D-4363-98A1-562794A3D123}" type="slidenum">
              <a:rPr lang="en-US">
                <a:latin typeface="Arial" pitchFamily="34" charset="0"/>
              </a:rPr>
              <a:pPr/>
              <a:t>7</a:t>
            </a:fld>
            <a:endParaRPr lang="en-US">
              <a:latin typeface="Arial" pitchFamily="34" charset="0"/>
            </a:endParaRPr>
          </a:p>
        </p:txBody>
      </p:sp>
      <p:sp>
        <p:nvSpPr>
          <p:cNvPr id="357378" name="Rectangle 2"/>
          <p:cNvSpPr>
            <a:spLocks noGrp="1" noChangeArrowheads="1"/>
          </p:cNvSpPr>
          <p:nvPr>
            <p:ph type="title"/>
          </p:nvPr>
        </p:nvSpPr>
        <p:spPr/>
        <p:txBody>
          <a:bodyPr/>
          <a:lstStyle/>
          <a:p>
            <a:pPr>
              <a:defRPr/>
            </a:pPr>
            <a:r>
              <a:rPr lang="en-US" smtClean="0"/>
              <a:t>Common Variance Reduction Techniques</a:t>
            </a:r>
          </a:p>
        </p:txBody>
      </p:sp>
      <p:sp>
        <p:nvSpPr>
          <p:cNvPr id="357379" name="Rectangle 3"/>
          <p:cNvSpPr>
            <a:spLocks noGrp="1" noChangeArrowheads="1"/>
          </p:cNvSpPr>
          <p:nvPr>
            <p:ph type="body" idx="1"/>
          </p:nvPr>
        </p:nvSpPr>
        <p:spPr>
          <a:xfrm>
            <a:off x="609600" y="1536700"/>
            <a:ext cx="7772400" cy="4114800"/>
          </a:xfrm>
        </p:spPr>
        <p:txBody>
          <a:bodyPr/>
          <a:lstStyle/>
          <a:p>
            <a:pPr marL="533400" indent="-533400">
              <a:defRPr/>
            </a:pPr>
            <a:r>
              <a:rPr lang="en-US" sz="2400" dirty="0" smtClean="0"/>
              <a:t>Non-physical distributions that have been proven useful</a:t>
            </a:r>
          </a:p>
          <a:p>
            <a:pPr marL="533400" indent="-533400">
              <a:defRPr/>
            </a:pPr>
            <a:r>
              <a:rPr lang="en-US" sz="2400" dirty="0" smtClean="0"/>
              <a:t>For each of them, we will use same pattern:  </a:t>
            </a:r>
          </a:p>
          <a:p>
            <a:pPr marL="914400" lvl="1" indent="-457200">
              <a:buFontTx/>
              <a:buAutoNum type="arabicPeriod"/>
              <a:defRPr/>
            </a:pPr>
            <a:r>
              <a:rPr lang="en-US" sz="2000" dirty="0" smtClean="0"/>
              <a:t>General description ("heuristics") of what the idea is. </a:t>
            </a:r>
          </a:p>
          <a:p>
            <a:pPr marL="914400" lvl="1" indent="-457200">
              <a:buFontTx/>
              <a:buAutoNum type="arabicPeriod"/>
              <a:defRPr/>
            </a:pPr>
            <a:r>
              <a:rPr lang="en-US" sz="2000" dirty="0" smtClean="0"/>
              <a:t>Which of the transport decisions is being adjusted and what the physical distribution is.</a:t>
            </a:r>
          </a:p>
          <a:p>
            <a:pPr marL="1295400" lvl="2" indent="-381000">
              <a:buFontTx/>
              <a:buAutoNum type="arabicPeriod"/>
              <a:defRPr/>
            </a:pPr>
            <a:r>
              <a:rPr lang="en-US" sz="1800" dirty="0" smtClean="0"/>
              <a:t>Particle initial position  </a:t>
            </a:r>
          </a:p>
          <a:p>
            <a:pPr marL="1295400" lvl="2" indent="-381000">
              <a:buFontTx/>
              <a:buAutoNum type="arabicPeriod"/>
              <a:defRPr/>
            </a:pPr>
            <a:r>
              <a:rPr lang="en-US" sz="1800" dirty="0" smtClean="0"/>
              <a:t>Particle initial direction  </a:t>
            </a:r>
          </a:p>
          <a:p>
            <a:pPr marL="1295400" lvl="2" indent="-381000">
              <a:buFontTx/>
              <a:buAutoNum type="arabicPeriod"/>
              <a:defRPr/>
            </a:pPr>
            <a:r>
              <a:rPr lang="en-US" sz="1800" dirty="0" smtClean="0"/>
              <a:t>Particle initial energy  </a:t>
            </a:r>
          </a:p>
          <a:p>
            <a:pPr marL="1295400" lvl="2" indent="-381000">
              <a:buFontTx/>
              <a:buAutoNum type="arabicPeriod"/>
              <a:defRPr/>
            </a:pPr>
            <a:r>
              <a:rPr lang="en-US" sz="1800" dirty="0" smtClean="0"/>
              <a:t>Distance to next collision.  </a:t>
            </a:r>
          </a:p>
          <a:p>
            <a:pPr marL="1295400" lvl="2" indent="-381000">
              <a:buFontTx/>
              <a:buAutoNum type="arabicPeriod"/>
              <a:defRPr/>
            </a:pPr>
            <a:r>
              <a:rPr lang="en-US" sz="1800" dirty="0" smtClean="0"/>
              <a:t>Type of collision  </a:t>
            </a:r>
          </a:p>
          <a:p>
            <a:pPr marL="1295400" lvl="2" indent="-381000">
              <a:buFontTx/>
              <a:buAutoNum type="arabicPeriod"/>
              <a:defRPr/>
            </a:pPr>
            <a:r>
              <a:rPr lang="en-US" sz="1800" dirty="0" smtClean="0"/>
              <a:t>Outcome of a scattering event  </a:t>
            </a:r>
          </a:p>
          <a:p>
            <a:pPr marL="914400" lvl="1" indent="-457200">
              <a:buFontTx/>
              <a:buAutoNum type="arabicPeriod"/>
              <a:defRPr/>
            </a:pPr>
            <a:r>
              <a:rPr lang="en-US" sz="2000" dirty="0" smtClean="0"/>
              <a:t>Non-physical distribution that we will use. </a:t>
            </a:r>
          </a:p>
          <a:p>
            <a:pPr marL="914400" lvl="1" indent="-457200">
              <a:buFontTx/>
              <a:buAutoNum type="arabicPeriod"/>
              <a:defRPr/>
            </a:pPr>
            <a:r>
              <a:rPr lang="en-US" sz="2000" dirty="0" smtClean="0"/>
              <a:t>Resulting weight correction.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Slide Number Placeholder 3"/>
          <p:cNvSpPr>
            <a:spLocks noGrp="1"/>
          </p:cNvSpPr>
          <p:nvPr>
            <p:ph type="sldNum" sz="quarter" idx="10"/>
          </p:nvPr>
        </p:nvSpPr>
        <p:spPr>
          <a:noFill/>
        </p:spPr>
        <p:txBody>
          <a:bodyPr/>
          <a:lstStyle/>
          <a:p>
            <a:fld id="{432A50A2-3094-41CF-84CA-874CF781065E}" type="slidenum">
              <a:rPr lang="en-US">
                <a:latin typeface="Arial" pitchFamily="34" charset="0"/>
              </a:rPr>
              <a:pPr/>
              <a:t>8</a:t>
            </a:fld>
            <a:endParaRPr lang="en-US">
              <a:latin typeface="Arial" pitchFamily="34" charset="0"/>
            </a:endParaRPr>
          </a:p>
        </p:txBody>
      </p:sp>
      <p:sp>
        <p:nvSpPr>
          <p:cNvPr id="359426" name="Rectangle 2"/>
          <p:cNvSpPr>
            <a:spLocks noGrp="1" noChangeArrowheads="1"/>
          </p:cNvSpPr>
          <p:nvPr>
            <p:ph type="title"/>
          </p:nvPr>
        </p:nvSpPr>
        <p:spPr/>
        <p:txBody>
          <a:bodyPr/>
          <a:lstStyle/>
          <a:p>
            <a:pPr>
              <a:defRPr/>
            </a:pPr>
            <a:r>
              <a:rPr lang="en-US" smtClean="0"/>
              <a:t>Absorption Weighting</a:t>
            </a:r>
          </a:p>
        </p:txBody>
      </p:sp>
      <p:sp>
        <p:nvSpPr>
          <p:cNvPr id="359427" name="Rectangle 3"/>
          <p:cNvSpPr>
            <a:spLocks noGrp="1" noChangeArrowheads="1"/>
          </p:cNvSpPr>
          <p:nvPr>
            <p:ph type="body" idx="1"/>
          </p:nvPr>
        </p:nvSpPr>
        <p:spPr>
          <a:xfrm>
            <a:off x="584200" y="1600200"/>
            <a:ext cx="7772400" cy="4114800"/>
          </a:xfrm>
        </p:spPr>
        <p:txBody>
          <a:bodyPr/>
          <a:lstStyle/>
          <a:p>
            <a:pPr>
              <a:lnSpc>
                <a:spcPct val="90000"/>
              </a:lnSpc>
              <a:defRPr/>
            </a:pPr>
            <a:r>
              <a:rPr lang="en-US" dirty="0" smtClean="0"/>
              <a:t>“Weighting in lieu of absorption”</a:t>
            </a:r>
          </a:p>
          <a:p>
            <a:pPr>
              <a:lnSpc>
                <a:spcPct val="90000"/>
              </a:lnSpc>
              <a:defRPr/>
            </a:pPr>
            <a:r>
              <a:rPr lang="en-US" dirty="0" smtClean="0"/>
              <a:t>This is the most commonly used variance reduction technique.  In fact, in many transport codes, this option cannot be turned off.  </a:t>
            </a:r>
          </a:p>
          <a:p>
            <a:pPr>
              <a:lnSpc>
                <a:spcPct val="90000"/>
              </a:lnSpc>
              <a:defRPr/>
            </a:pPr>
            <a:r>
              <a:rPr lang="en-US" dirty="0" smtClean="0"/>
              <a:t>General description:  The basis idea is to PREVENT particles from absorbing.  Then particles will live longer and have more of a chance to score.  </a:t>
            </a:r>
          </a:p>
          <a:p>
            <a:pPr>
              <a:lnSpc>
                <a:spcPct val="90000"/>
              </a:lnSpc>
              <a:defRPr/>
            </a:pPr>
            <a:r>
              <a:rPr lang="en-US" dirty="0" smtClean="0"/>
              <a:t>Which of the transport decisions is being adjusted?</a:t>
            </a:r>
          </a:p>
          <a:p>
            <a:pPr lvl="1">
              <a:lnSpc>
                <a:spcPct val="90000"/>
              </a:lnSpc>
              <a:defRPr/>
            </a:pPr>
            <a:r>
              <a:rPr lang="en-US" dirty="0" smtClean="0"/>
              <a:t>  #5. Type of collision.  </a:t>
            </a:r>
          </a:p>
          <a:p>
            <a:pPr>
              <a:lnSpc>
                <a:spcPct val="90000"/>
              </a:lnSpc>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Slide Number Placeholder 3"/>
          <p:cNvSpPr>
            <a:spLocks noGrp="1"/>
          </p:cNvSpPr>
          <p:nvPr>
            <p:ph type="sldNum" sz="quarter" idx="10"/>
          </p:nvPr>
        </p:nvSpPr>
        <p:spPr>
          <a:noFill/>
        </p:spPr>
        <p:txBody>
          <a:bodyPr/>
          <a:lstStyle/>
          <a:p>
            <a:fld id="{AD8112B6-A899-4665-85BE-9B187E95562A}" type="slidenum">
              <a:rPr lang="en-US">
                <a:latin typeface="Arial" pitchFamily="34" charset="0"/>
              </a:rPr>
              <a:pPr/>
              <a:t>9</a:t>
            </a:fld>
            <a:endParaRPr lang="en-US">
              <a:latin typeface="Arial" pitchFamily="34" charset="0"/>
            </a:endParaRPr>
          </a:p>
        </p:txBody>
      </p:sp>
      <p:sp>
        <p:nvSpPr>
          <p:cNvPr id="361474" name="Rectangle 2"/>
          <p:cNvSpPr>
            <a:spLocks noGrp="1" noChangeArrowheads="1"/>
          </p:cNvSpPr>
          <p:nvPr>
            <p:ph type="title"/>
          </p:nvPr>
        </p:nvSpPr>
        <p:spPr/>
        <p:txBody>
          <a:bodyPr/>
          <a:lstStyle/>
          <a:p>
            <a:pPr>
              <a:defRPr/>
            </a:pPr>
            <a:r>
              <a:rPr lang="en-US" smtClean="0"/>
              <a:t>Absorption Weighting (2)</a:t>
            </a:r>
          </a:p>
        </p:txBody>
      </p:sp>
      <p:sp>
        <p:nvSpPr>
          <p:cNvPr id="361475" name="Rectangle 3"/>
          <p:cNvSpPr>
            <a:spLocks noGrp="1" noChangeArrowheads="1"/>
          </p:cNvSpPr>
          <p:nvPr>
            <p:ph type="body" idx="1"/>
          </p:nvPr>
        </p:nvSpPr>
        <p:spPr>
          <a:xfrm>
            <a:off x="492125" y="1331913"/>
            <a:ext cx="8408988" cy="4846637"/>
          </a:xfrm>
        </p:spPr>
        <p:txBody>
          <a:bodyPr/>
          <a:lstStyle/>
          <a:p>
            <a:pPr>
              <a:defRPr/>
            </a:pPr>
            <a:r>
              <a:rPr lang="en-US" dirty="0" smtClean="0"/>
              <a:t>Mathematical layout: Assume the two possible outcomes are scattering and absorption.  The natural </a:t>
            </a:r>
            <a:r>
              <a:rPr lang="en-US" dirty="0" err="1" smtClean="0"/>
              <a:t>p.d.f.'s</a:t>
            </a:r>
            <a:r>
              <a:rPr lang="en-US" dirty="0" smtClean="0"/>
              <a:t> are:  </a:t>
            </a:r>
          </a:p>
          <a:p>
            <a:pPr lvl="1">
              <a:defRPr/>
            </a:pPr>
            <a:r>
              <a:rPr lang="en-US" dirty="0" smtClean="0"/>
              <a:t>Scattering with probability </a:t>
            </a:r>
          </a:p>
          <a:p>
            <a:pPr lvl="1">
              <a:buFontTx/>
              <a:buNone/>
              <a:defRPr/>
            </a:pPr>
            <a:r>
              <a:rPr lang="en-US" dirty="0" smtClean="0"/>
              <a:t> </a:t>
            </a:r>
          </a:p>
          <a:p>
            <a:pPr lvl="1">
              <a:defRPr/>
            </a:pPr>
            <a:r>
              <a:rPr lang="en-US" dirty="0" smtClean="0"/>
              <a:t>Absorbing with probability</a:t>
            </a:r>
          </a:p>
          <a:p>
            <a:pPr lvl="1">
              <a:buFontTx/>
              <a:buNone/>
              <a:defRPr/>
            </a:pPr>
            <a:r>
              <a:rPr lang="en-US" dirty="0" smtClean="0"/>
              <a:t> </a:t>
            </a:r>
          </a:p>
          <a:p>
            <a:pPr lvl="1">
              <a:buFontTx/>
              <a:buNone/>
              <a:defRPr/>
            </a:pPr>
            <a:r>
              <a:rPr lang="en-US" dirty="0" smtClean="0"/>
              <a:t> Our decision is to pick scattering with a 100% probability. </a:t>
            </a:r>
          </a:p>
          <a:p>
            <a:pPr>
              <a:defRPr/>
            </a:pPr>
            <a:r>
              <a:rPr lang="en-US" dirty="0" smtClean="0"/>
              <a:t> Resulting weight correction: </a:t>
            </a:r>
          </a:p>
          <a:p>
            <a:pPr>
              <a:defRPr/>
            </a:pPr>
            <a:endParaRPr lang="en-US" dirty="0" smtClean="0"/>
          </a:p>
        </p:txBody>
      </p:sp>
      <p:graphicFrame>
        <p:nvGraphicFramePr>
          <p:cNvPr id="273410" name="Object 2"/>
          <p:cNvGraphicFramePr>
            <a:graphicFrameLocks noChangeAspect="1"/>
          </p:cNvGraphicFramePr>
          <p:nvPr>
            <p:extLst>
              <p:ext uri="{D42A27DB-BD31-4B8C-83A1-F6EECF244321}">
                <p14:modId xmlns:p14="http://schemas.microsoft.com/office/powerpoint/2010/main" val="3061124851"/>
              </p:ext>
            </p:extLst>
          </p:nvPr>
        </p:nvGraphicFramePr>
        <p:xfrm>
          <a:off x="4908550" y="2338388"/>
          <a:ext cx="1298575" cy="1130300"/>
        </p:xfrm>
        <a:graphic>
          <a:graphicData uri="http://schemas.openxmlformats.org/presentationml/2006/ole">
            <mc:AlternateContent xmlns:mc="http://schemas.openxmlformats.org/markup-compatibility/2006">
              <mc:Choice xmlns:v="urn:schemas-microsoft-com:vml" Requires="v">
                <p:oleObj spid="_x0000_s67601" name="Equation" r:id="rId4" imgW="507960" imgH="431640" progId="Equation.DSMT4">
                  <p:embed/>
                </p:oleObj>
              </mc:Choice>
              <mc:Fallback>
                <p:oleObj name="Equation" r:id="rId4" imgW="507960" imgH="431640" progId="Equation.DSMT4">
                  <p:embed/>
                  <p:pic>
                    <p:nvPicPr>
                      <p:cNvPr id="0" name="Object 2"/>
                      <p:cNvPicPr>
                        <a:picLocks noChangeAspect="1" noChangeArrowheads="1"/>
                      </p:cNvPicPr>
                      <p:nvPr/>
                    </p:nvPicPr>
                    <p:blipFill>
                      <a:blip r:embed="rId5"/>
                      <a:srcRect/>
                      <a:stretch>
                        <a:fillRect/>
                      </a:stretch>
                    </p:blipFill>
                    <p:spPr bwMode="auto">
                      <a:xfrm>
                        <a:off x="4908550" y="2338388"/>
                        <a:ext cx="1298575"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3411" name="Object 3"/>
          <p:cNvGraphicFramePr>
            <a:graphicFrameLocks noChangeAspect="1"/>
          </p:cNvGraphicFramePr>
          <p:nvPr>
            <p:extLst>
              <p:ext uri="{D42A27DB-BD31-4B8C-83A1-F6EECF244321}">
                <p14:modId xmlns:p14="http://schemas.microsoft.com/office/powerpoint/2010/main" val="1824424577"/>
              </p:ext>
            </p:extLst>
          </p:nvPr>
        </p:nvGraphicFramePr>
        <p:xfrm>
          <a:off x="2892425" y="5686425"/>
          <a:ext cx="2759075" cy="1051933"/>
        </p:xfrm>
        <a:graphic>
          <a:graphicData uri="http://schemas.openxmlformats.org/presentationml/2006/ole">
            <mc:AlternateContent xmlns:mc="http://schemas.openxmlformats.org/markup-compatibility/2006">
              <mc:Choice xmlns:v="urn:schemas-microsoft-com:vml" Requires="v">
                <p:oleObj spid="_x0000_s67602" name="Equation" r:id="rId6" imgW="1752480" imgH="609480" progId="Equation.DSMT4">
                  <p:embed/>
                </p:oleObj>
              </mc:Choice>
              <mc:Fallback>
                <p:oleObj name="Equation" r:id="rId6" imgW="1752480" imgH="609480" progId="Equation.DSMT4">
                  <p:embed/>
                  <p:pic>
                    <p:nvPicPr>
                      <p:cNvPr id="0" name="Object 3"/>
                      <p:cNvPicPr>
                        <a:picLocks noChangeAspect="1" noChangeArrowheads="1"/>
                      </p:cNvPicPr>
                      <p:nvPr/>
                    </p:nvPicPr>
                    <p:blipFill>
                      <a:blip r:embed="rId7"/>
                      <a:srcRect/>
                      <a:stretch>
                        <a:fillRect/>
                      </a:stretch>
                    </p:blipFill>
                    <p:spPr bwMode="auto">
                      <a:xfrm>
                        <a:off x="2892425" y="5686425"/>
                        <a:ext cx="2759075" cy="1051933"/>
                      </a:xfrm>
                      <a:prstGeom prst="rect">
                        <a:avLst/>
                      </a:prstGeom>
                      <a:noFill/>
                      <a:extLst/>
                    </p:spPr>
                  </p:pic>
                </p:oleObj>
              </mc:Fallback>
            </mc:AlternateContent>
          </a:graphicData>
        </a:graphic>
      </p:graphicFrame>
      <p:graphicFrame>
        <p:nvGraphicFramePr>
          <p:cNvPr id="273412" name="Object 4"/>
          <p:cNvGraphicFramePr>
            <a:graphicFrameLocks noChangeAspect="1"/>
          </p:cNvGraphicFramePr>
          <p:nvPr>
            <p:extLst>
              <p:ext uri="{D42A27DB-BD31-4B8C-83A1-F6EECF244321}">
                <p14:modId xmlns:p14="http://schemas.microsoft.com/office/powerpoint/2010/main" val="2451329822"/>
              </p:ext>
            </p:extLst>
          </p:nvPr>
        </p:nvGraphicFramePr>
        <p:xfrm>
          <a:off x="4870450" y="3243263"/>
          <a:ext cx="1366838" cy="1162050"/>
        </p:xfrm>
        <a:graphic>
          <a:graphicData uri="http://schemas.openxmlformats.org/presentationml/2006/ole">
            <mc:AlternateContent xmlns:mc="http://schemas.openxmlformats.org/markup-compatibility/2006">
              <mc:Choice xmlns:v="urn:schemas-microsoft-com:vml" Requires="v">
                <p:oleObj spid="_x0000_s67603" name="Equation" r:id="rId8" imgW="533160" imgH="431640" progId="Equation.DSMT4">
                  <p:embed/>
                </p:oleObj>
              </mc:Choice>
              <mc:Fallback>
                <p:oleObj name="Equation" r:id="rId8" imgW="533160" imgH="431640" progId="Equation.DSMT4">
                  <p:embed/>
                  <p:pic>
                    <p:nvPicPr>
                      <p:cNvPr id="0" name="Object 4"/>
                      <p:cNvPicPr>
                        <a:picLocks noChangeAspect="1" noChangeArrowheads="1"/>
                      </p:cNvPicPr>
                      <p:nvPr/>
                    </p:nvPicPr>
                    <p:blipFill>
                      <a:blip r:embed="rId9"/>
                      <a:srcRect/>
                      <a:stretch>
                        <a:fillRect/>
                      </a:stretch>
                    </p:blipFill>
                    <p:spPr bwMode="auto">
                      <a:xfrm>
                        <a:off x="4870450" y="3243263"/>
                        <a:ext cx="1366838"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2523</TotalTime>
  <Words>2635</Words>
  <Application>Microsoft Office PowerPoint</Application>
  <PresentationFormat>On-screen Show (4:3)</PresentationFormat>
  <Paragraphs>362</Paragraphs>
  <Slides>37</Slides>
  <Notes>37</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37</vt:i4>
      </vt:variant>
    </vt:vector>
  </HeadingPairs>
  <TitlesOfParts>
    <vt:vector size="41" baseType="lpstr">
      <vt:lpstr>Sparkle</vt:lpstr>
      <vt:lpstr>Equation</vt:lpstr>
      <vt:lpstr>MathType 6.0 Equation</vt:lpstr>
      <vt:lpstr>Bitmap Image</vt:lpstr>
      <vt:lpstr>Lectures 6&amp;7: Variance Reduction Techniques </vt:lpstr>
      <vt:lpstr>Rules of “Biasing”</vt:lpstr>
      <vt:lpstr>Example: Using Flat Distributions</vt:lpstr>
      <vt:lpstr>Why Do It?</vt:lpstr>
      <vt:lpstr>Simple Example</vt:lpstr>
      <vt:lpstr>Our slab example</vt:lpstr>
      <vt:lpstr>Common Variance Reduction Techniques</vt:lpstr>
      <vt:lpstr>Absorption Weighting</vt:lpstr>
      <vt:lpstr>Absorption Weighting (2)</vt:lpstr>
      <vt:lpstr>Absorption Weighting (3)</vt:lpstr>
      <vt:lpstr>Splitting</vt:lpstr>
      <vt:lpstr>Splitting (2)</vt:lpstr>
      <vt:lpstr>Splitting (3)</vt:lpstr>
      <vt:lpstr>Forced Collisions</vt:lpstr>
      <vt:lpstr>Forced Collisions (2)</vt:lpstr>
      <vt:lpstr>Forced Collisions (3)</vt:lpstr>
      <vt:lpstr>Russian Roulette</vt:lpstr>
      <vt:lpstr>Russian Roulette (2)</vt:lpstr>
      <vt:lpstr>Exponential Transform</vt:lpstr>
      <vt:lpstr>Exponential Transform (2)</vt:lpstr>
      <vt:lpstr>Exponential Transform (3)</vt:lpstr>
      <vt:lpstr>Exponential Transform (4)</vt:lpstr>
      <vt:lpstr>Source Biasing</vt:lpstr>
      <vt:lpstr>Source Biasing (2)</vt:lpstr>
      <vt:lpstr>Choosing Modified Distribution</vt:lpstr>
      <vt:lpstr>Choosing Modified Distribution (2)</vt:lpstr>
      <vt:lpstr>Category 1: Heuristic</vt:lpstr>
      <vt:lpstr>Category 2: Preliminary MC Calculations</vt:lpstr>
      <vt:lpstr>Category 3: Preliminary Non-MC Calculations</vt:lpstr>
      <vt:lpstr>Cell Weighting in MCNP             (And Beyond)</vt:lpstr>
      <vt:lpstr>Weight Windows in MCNP</vt:lpstr>
      <vt:lpstr>Importance Mesh Grids</vt:lpstr>
      <vt:lpstr>DXTRAN Spheres</vt:lpstr>
      <vt:lpstr>DXTRAN Spheres (2)</vt:lpstr>
      <vt:lpstr>FOM </vt:lpstr>
      <vt:lpstr>FOM (2)</vt:lpstr>
      <vt:lpstr>FOM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Pevey, Ronald E</cp:lastModifiedBy>
  <cp:revision>127</cp:revision>
  <cp:lastPrinted>1999-08-30T19:39:18Z</cp:lastPrinted>
  <dcterms:created xsi:type="dcterms:W3CDTF">1995-05-28T16:29:18Z</dcterms:created>
  <dcterms:modified xsi:type="dcterms:W3CDTF">2019-03-04T18:57:38Z</dcterms:modified>
</cp:coreProperties>
</file>