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72" r:id="rId2"/>
    <p:sldId id="373" r:id="rId3"/>
    <p:sldId id="374" r:id="rId4"/>
    <p:sldId id="375" r:id="rId5"/>
    <p:sldId id="376" r:id="rId6"/>
    <p:sldId id="377" r:id="rId7"/>
    <p:sldId id="378" r:id="rId8"/>
    <p:sldId id="379" r:id="rId9"/>
    <p:sldId id="380" r:id="rId10"/>
    <p:sldId id="381" r:id="rId11"/>
    <p:sldId id="382" r:id="rId12"/>
    <p:sldId id="383" r:id="rId13"/>
    <p:sldId id="384" r:id="rId14"/>
    <p:sldId id="385" r:id="rId15"/>
    <p:sldId id="386" r:id="rId16"/>
    <p:sldId id="425" r:id="rId17"/>
    <p:sldId id="426" r:id="rId18"/>
    <p:sldId id="388" r:id="rId19"/>
    <p:sldId id="389" r:id="rId20"/>
    <p:sldId id="420" r:id="rId21"/>
    <p:sldId id="421" r:id="rId22"/>
    <p:sldId id="422" r:id="rId23"/>
    <p:sldId id="413" r:id="rId24"/>
    <p:sldId id="423" r:id="rId25"/>
    <p:sldId id="424" r:id="rId2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FF00"/>
    <a:srgbClr val="FF82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 autoAdjust="0"/>
    <p:restoredTop sz="94660"/>
  </p:normalViewPr>
  <p:slideViewPr>
    <p:cSldViewPr snapToGrid="0"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0.wmf"/><Relationship Id="rId1" Type="http://schemas.openxmlformats.org/officeDocument/2006/relationships/image" Target="../media/image28.wmf"/><Relationship Id="rId4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10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4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61" cy="46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0944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40" y="0"/>
            <a:ext cx="3038160" cy="465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0944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2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0"/>
            <a:ext cx="3038161" cy="46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0944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2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40" y="8830620"/>
            <a:ext cx="3038160" cy="46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0944">
              <a:defRPr sz="1200"/>
            </a:lvl1pPr>
          </a:lstStyle>
          <a:p>
            <a:pPr>
              <a:defRPr/>
            </a:pPr>
            <a:fld id="{2750FCC6-33DF-40D0-B8A3-21F45419B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94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0865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753" rIns="91506" bIns="4575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753" rIns="91506" bIns="4575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753" rIns="91506" bIns="4575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753" rIns="91506" bIns="4575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753" rIns="91506" bIns="4575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753" rIns="91506" bIns="4575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753" rIns="91506" bIns="4575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753" rIns="91506" bIns="4575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753" rIns="91506" bIns="4575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753" rIns="91506" bIns="4575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753" rIns="91506" bIns="4575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753" rIns="91506" bIns="4575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753" rIns="91506" bIns="4575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753" rIns="91506" bIns="4575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753" rIns="91506" bIns="4575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753" rIns="91506" bIns="4575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753" rIns="91506" bIns="4575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753" rIns="91506" bIns="4575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753" rIns="91506" bIns="4575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753" rIns="91506" bIns="4575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753" rIns="91506" bIns="4575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753" rIns="91506" bIns="4575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753" rIns="91506" bIns="4575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753" rIns="91506" bIns="4575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1362" y="4416111"/>
            <a:ext cx="5607678" cy="41824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6" tIns="45753" rIns="91506" bIns="45753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447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39913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12850" y="6232525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651250" y="6232525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NE421 Nuclear Criticality Safety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0250" y="6232525"/>
            <a:ext cx="1905000" cy="457200"/>
          </a:xfrm>
        </p:spPr>
        <p:txBody>
          <a:bodyPr wrap="none" lIns="92075" tIns="46038" rIns="92075" bIns="46038" anchor="ctr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24D3ACAF-B364-447D-BBD3-6622CCAF0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0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3AD14-EAB1-41F9-B76A-19D97FDAE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0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42900"/>
            <a:ext cx="2057400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601980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5823E-4737-4969-9C76-EC736993D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14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429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19E23-5C93-4485-BC46-C7B48AB8E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47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429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84DAB-94C9-4145-B7F7-CDA012A14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75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752600" y="342900"/>
            <a:ext cx="716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58474-8BB0-4308-8F3D-EA99B8D4B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0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E1CBC-4725-4767-9200-A6D7B6CF1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41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99634-6402-407F-B21B-F0A0A377B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4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A6EB0-47F9-4DA3-8943-CFBBFB840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6D23-0B27-47FB-A698-B6303EB7D0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6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84EF7-CB57-4A32-BBD1-53BAE415C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3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EEE47-2C88-40FE-A4D2-C71B378EF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9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61241-DEB7-4C66-8AB2-E91712E22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1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E9942-28CF-4E74-8552-23C48DF59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81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42900"/>
            <a:ext cx="7162800" cy="1143000"/>
          </a:xfrm>
          <a:prstGeom prst="rect">
            <a:avLst/>
          </a:prstGeom>
          <a:noFill/>
          <a:ln>
            <a:noFill/>
          </a:ln>
          <a:effectLst>
            <a:outerShdw dist="1347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</a:t>
            </a:r>
          </a:p>
          <a:p>
            <a:pPr lvl="2"/>
            <a:r>
              <a:rPr lang="en-US" smtClean="0"/>
              <a:t>Third</a:t>
            </a:r>
          </a:p>
        </p:txBody>
      </p:sp>
      <p:pic>
        <p:nvPicPr>
          <p:cNvPr id="1028" name="Picture 4"/>
          <p:cNvPicPr>
            <a:picLocks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1447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BD3509D-09DE-47FB-BCFE-D577F6639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  <p:sldLayoutId id="2147483782" r:id="rId13"/>
    <p:sldLayoutId id="2147483783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3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29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4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39.wmf"/><Relationship Id="rId4" Type="http://schemas.openxmlformats.org/officeDocument/2006/relationships/oleObject" Target="../embeddings/oleObject4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46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4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3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2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image" Target="../media/image51.wmf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5.bin"/><Relationship Id="rId11" Type="http://schemas.openxmlformats.org/officeDocument/2006/relationships/image" Target="../media/image50.wmf"/><Relationship Id="rId5" Type="http://schemas.openxmlformats.org/officeDocument/2006/relationships/image" Target="../media/image47.wmf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4.bin"/><Relationship Id="rId9" Type="http://schemas.openxmlformats.org/officeDocument/2006/relationships/image" Target="../media/image4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0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59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wmf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3.bin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D827AB-7004-4793-BE2D-12AD5EFDE90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Lesson 8: Basic Monte Carlo integration</a:t>
            </a:r>
          </a:p>
        </p:txBody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0" y="1395413"/>
            <a:ext cx="8251825" cy="4914900"/>
          </a:xfrm>
        </p:spPr>
        <p:txBody>
          <a:bodyPr/>
          <a:lstStyle/>
          <a:p>
            <a:pPr marL="609600" indent="-609600">
              <a:defRPr/>
            </a:pPr>
            <a:r>
              <a:rPr lang="en-US" dirty="0" smtClean="0"/>
              <a:t>We begin the 2</a:t>
            </a:r>
            <a:r>
              <a:rPr lang="en-US" baseline="30000" dirty="0" smtClean="0"/>
              <a:t>nd</a:t>
            </a:r>
            <a:r>
              <a:rPr lang="en-US" dirty="0" smtClean="0"/>
              <a:t>  phase of our course: Study of general mathematics of MC</a:t>
            </a:r>
          </a:p>
          <a:p>
            <a:pPr marL="609600" indent="-609600">
              <a:defRPr/>
            </a:pPr>
            <a:r>
              <a:rPr lang="en-US" dirty="0" smtClean="0"/>
              <a:t>Consists of a progression:</a:t>
            </a:r>
          </a:p>
          <a:p>
            <a:pPr marL="990600" lvl="1" indent="-533400">
              <a:defRPr/>
            </a:pPr>
            <a:r>
              <a:rPr lang="en-US" dirty="0" smtClean="0"/>
              <a:t>Monte Carlo evaluation of integrals (4 ways)</a:t>
            </a:r>
          </a:p>
          <a:p>
            <a:pPr marL="990600" lvl="1" indent="-533400">
              <a:defRPr/>
            </a:pPr>
            <a:r>
              <a:rPr lang="en-US" dirty="0" smtClean="0"/>
              <a:t>Basic numerical analysis framework (to explain the 4 ways)</a:t>
            </a:r>
          </a:p>
          <a:p>
            <a:pPr marL="990600" lvl="1" indent="-533400">
              <a:defRPr/>
            </a:pPr>
            <a:r>
              <a:rPr lang="en-US" dirty="0" smtClean="0"/>
              <a:t>MC evaluation of integral equations</a:t>
            </a:r>
          </a:p>
          <a:p>
            <a:pPr marL="990600" lvl="1" indent="-533400">
              <a:defRPr/>
            </a:pPr>
            <a:r>
              <a:rPr lang="en-US" dirty="0" smtClean="0"/>
              <a:t>Generalization of this technique to solve general differential equation sets</a:t>
            </a:r>
          </a:p>
          <a:p>
            <a:pPr marL="990600" lvl="1" indent="-533400"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9D21C9-74B2-4E3D-8596-6B6E3715A85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 smtClean="0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1752600" y="342900"/>
            <a:ext cx="7162800" cy="1143000"/>
          </a:xfrm>
          <a:prstGeom prst="rect">
            <a:avLst/>
          </a:prstGeom>
          <a:noFill/>
          <a:ln>
            <a:noFill/>
          </a:ln>
          <a:effectLst>
            <a:outerShdw dist="1347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Control variates method (2)</a:t>
            </a:r>
          </a:p>
        </p:txBody>
      </p:sp>
      <p:sp>
        <p:nvSpPr>
          <p:cNvPr id="829443" name="Rectangle 3"/>
          <p:cNvSpPr>
            <a:spLocks noChangeArrowheads="1"/>
          </p:cNvSpPr>
          <p:nvPr/>
        </p:nvSpPr>
        <p:spPr bwMode="auto">
          <a:xfrm>
            <a:off x="393700" y="1485900"/>
            <a:ext cx="84074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The procedure for this method is to: 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Choose a value of  uniformly between a and b. 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Tx/>
              <a:buAutoNum type="arabicPeriod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Score 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Notice that there is NO variance introduced through the       part of the score.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Obviously, then a good guess will result in a          small difference and, therefore a small variance.  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Tx/>
              <a:buChar char="•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In the limit of a perfect guess,                      , there is no correction and no therefore no variance. 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Tx/>
              <a:buChar char="•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Not quite as obvious is the fact that if </a:t>
            </a: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h(x)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and </a:t>
            </a:r>
            <a:r>
              <a:rPr lang="en-US" i="1">
                <a:effectLst>
                  <a:outerShdw blurRad="38100" dist="38100" dir="2700000" algn="tl">
                    <a:srgbClr val="C0C0C0"/>
                  </a:outerShdw>
                </a:effectLst>
              </a:rPr>
              <a:t>f(x)</a:t>
            </a: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 differ by a CONSTANT, we also have a 0 variance method.</a:t>
            </a:r>
          </a:p>
        </p:txBody>
      </p:sp>
      <p:graphicFrame>
        <p:nvGraphicFramePr>
          <p:cNvPr id="12293" name="Object 2"/>
          <p:cNvGraphicFramePr>
            <a:graphicFrameLocks noChangeAspect="1"/>
          </p:cNvGraphicFramePr>
          <p:nvPr/>
        </p:nvGraphicFramePr>
        <p:xfrm>
          <a:off x="2709863" y="2387600"/>
          <a:ext cx="402590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4" imgW="1777229" imgH="253890" progId="Equation.3">
                  <p:embed/>
                </p:oleObj>
              </mc:Choice>
              <mc:Fallback>
                <p:oleObj name="Equation" r:id="rId4" imgW="1777229" imgH="25389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863" y="2387600"/>
                        <a:ext cx="4025900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3"/>
          <p:cNvGraphicFramePr>
            <a:graphicFrameLocks noChangeAspect="1"/>
          </p:cNvGraphicFramePr>
          <p:nvPr/>
        </p:nvGraphicFramePr>
        <p:xfrm>
          <a:off x="3000375" y="3573463"/>
          <a:ext cx="374650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6" imgW="165028" imgH="228501" progId="Equation.3">
                  <p:embed/>
                </p:oleObj>
              </mc:Choice>
              <mc:Fallback>
                <p:oleObj name="Equation" r:id="rId6" imgW="165028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3573463"/>
                        <a:ext cx="374650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5" name="Object 4"/>
          <p:cNvGraphicFramePr>
            <a:graphicFrameLocks noChangeAspect="1"/>
          </p:cNvGraphicFramePr>
          <p:nvPr/>
        </p:nvGraphicFramePr>
        <p:xfrm>
          <a:off x="5613400" y="4799013"/>
          <a:ext cx="1668463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8" imgW="736280" imgH="215806" progId="Equation.3">
                  <p:embed/>
                </p:oleObj>
              </mc:Choice>
              <mc:Fallback>
                <p:oleObj name="Equation" r:id="rId8" imgW="736280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3400" y="4799013"/>
                        <a:ext cx="1668463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8F52E9-EA40-4892-AF45-860836E0970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 smtClean="0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1752600" y="342900"/>
            <a:ext cx="7162800" cy="1143000"/>
          </a:xfrm>
          <a:prstGeom prst="rect">
            <a:avLst/>
          </a:prstGeom>
          <a:noFill/>
          <a:ln>
            <a:noFill/>
          </a:ln>
          <a:effectLst>
            <a:outerShdw dist="1347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Control variates example</a:t>
            </a:r>
          </a:p>
        </p:txBody>
      </p:sp>
      <p:sp>
        <p:nvSpPr>
          <p:cNvPr id="831491" name="Rectangle 3"/>
          <p:cNvSpPr>
            <a:spLocks noChangeArrowheads="1"/>
          </p:cNvSpPr>
          <p:nvPr/>
        </p:nvSpPr>
        <p:spPr bwMode="auto">
          <a:xfrm>
            <a:off x="393700" y="1485900"/>
            <a:ext cx="81407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Again find                    , this time using a control variates method with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Answer: Note the integral of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h(x)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over (0,2) is 2. With this value known, the procedure is to: </a:t>
            </a:r>
          </a:p>
          <a:p>
            <a:pPr marL="990600" lvl="1" indent="-5334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AutoNum type="arabicPeriod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Choose a value of  uniformly between 0 and 2. </a:t>
            </a:r>
          </a:p>
          <a:p>
            <a:pPr marL="990600" lvl="1" indent="-5334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AutoNum type="arabicPeriod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Score </a:t>
            </a:r>
          </a:p>
          <a:p>
            <a:pPr marL="990600" lvl="1" indent="-5334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AutoNum type="arabicPeriod"/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Find first two moments of this method and calculate the expected mean and SD of mean. (Compare to previous methods.)</a:t>
            </a:r>
          </a:p>
          <a:p>
            <a:pPr marL="990600" lvl="1" indent="-5334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3317" name="Object 2"/>
          <p:cNvGraphicFramePr>
            <a:graphicFrameLocks noChangeAspect="1"/>
          </p:cNvGraphicFramePr>
          <p:nvPr/>
        </p:nvGraphicFramePr>
        <p:xfrm>
          <a:off x="3011488" y="1135063"/>
          <a:ext cx="1468437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4" imgW="647419" imgH="482391" progId="Equation.3">
                  <p:embed/>
                </p:oleObj>
              </mc:Choice>
              <mc:Fallback>
                <p:oleObj name="Equation" r:id="rId4" imgW="647419" imgH="48239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488" y="1135063"/>
                        <a:ext cx="1468437" cy="108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3"/>
          <p:cNvGraphicFramePr>
            <a:graphicFrameLocks noChangeAspect="1"/>
          </p:cNvGraphicFramePr>
          <p:nvPr/>
        </p:nvGraphicFramePr>
        <p:xfrm>
          <a:off x="5557838" y="1919288"/>
          <a:ext cx="1411287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3" name="Equation" r:id="rId6" imgW="622030" imgH="418918" progId="Equation.3">
                  <p:embed/>
                </p:oleObj>
              </mc:Choice>
              <mc:Fallback>
                <p:oleObj name="Equation" r:id="rId6" imgW="622030" imgH="418918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7838" y="1919288"/>
                        <a:ext cx="1411287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4"/>
          <p:cNvGraphicFramePr>
            <a:graphicFrameLocks noChangeAspect="1"/>
          </p:cNvGraphicFramePr>
          <p:nvPr/>
        </p:nvGraphicFramePr>
        <p:xfrm>
          <a:off x="2535238" y="4205288"/>
          <a:ext cx="2132012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Equation" r:id="rId8" imgW="939392" imgH="482391" progId="Equation.3">
                  <p:embed/>
                </p:oleObj>
              </mc:Choice>
              <mc:Fallback>
                <p:oleObj name="Equation" r:id="rId8" imgW="939392" imgH="48239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4205288"/>
                        <a:ext cx="2132012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7915B5-352F-4A82-A119-6C26C019E30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 smtClean="0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1752600" y="342900"/>
            <a:ext cx="7162800" cy="1143000"/>
          </a:xfrm>
          <a:prstGeom prst="rect">
            <a:avLst/>
          </a:prstGeom>
          <a:noFill/>
          <a:ln>
            <a:noFill/>
          </a:ln>
          <a:effectLst>
            <a:outerShdw dist="1347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Importance sampling method</a:t>
            </a:r>
          </a:p>
        </p:txBody>
      </p:sp>
      <p:sp>
        <p:nvSpPr>
          <p:cNvPr id="833539" name="Rectangle 3"/>
          <p:cNvSpPr>
            <a:spLocks noChangeArrowheads="1"/>
          </p:cNvSpPr>
          <p:nvPr/>
        </p:nvSpPr>
        <p:spPr bwMode="auto">
          <a:xfrm>
            <a:off x="520700" y="1282700"/>
            <a:ext cx="77724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The final method is the importance sampling method.  This technique is similar to the control variates method, in that it takes advantage of a priori knowledge about the function          , but differs from  it in that its correction is </a:t>
            </a:r>
            <a:r>
              <a:rPr lang="en-US" sz="28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multiplicative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rather than additive. 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The importance sampling method uses the approximate function        as the probability distribution with which the variables     are drawn: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                                                                                  </a:t>
            </a:r>
          </a:p>
        </p:txBody>
      </p:sp>
      <p:graphicFrame>
        <p:nvGraphicFramePr>
          <p:cNvPr id="14341" name="Object 2"/>
          <p:cNvGraphicFramePr>
            <a:graphicFrameLocks noChangeAspect="1"/>
          </p:cNvGraphicFramePr>
          <p:nvPr/>
        </p:nvGraphicFramePr>
        <p:xfrm>
          <a:off x="3028950" y="5580063"/>
          <a:ext cx="2870200" cy="127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1" name="Equation" r:id="rId4" imgW="1473200" imgH="660400" progId="Equation.3">
                  <p:embed/>
                </p:oleObj>
              </mc:Choice>
              <mc:Fallback>
                <p:oleObj name="Equation" r:id="rId4" imgW="1473200" imgH="660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5580063"/>
                        <a:ext cx="2870200" cy="127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3"/>
          <p:cNvGraphicFramePr>
            <a:graphicFrameLocks noChangeAspect="1"/>
          </p:cNvGraphicFramePr>
          <p:nvPr/>
        </p:nvGraphicFramePr>
        <p:xfrm>
          <a:off x="4230688" y="2847975"/>
          <a:ext cx="7493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2" name="Equation" r:id="rId6" imgW="330057" imgH="215806" progId="Equation.3">
                  <p:embed/>
                </p:oleObj>
              </mc:Choice>
              <mc:Fallback>
                <p:oleObj name="Equation" r:id="rId6" imgW="330057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0688" y="2847975"/>
                        <a:ext cx="7493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3" name="Object 4"/>
          <p:cNvGraphicFramePr>
            <a:graphicFrameLocks noChangeAspect="1"/>
          </p:cNvGraphicFramePr>
          <p:nvPr/>
        </p:nvGraphicFramePr>
        <p:xfrm>
          <a:off x="4556125" y="4443413"/>
          <a:ext cx="6921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Equation" r:id="rId8" imgW="304536" imgH="215713" progId="Equation.3">
                  <p:embed/>
                </p:oleObj>
              </mc:Choice>
              <mc:Fallback>
                <p:oleObj name="Equation" r:id="rId8" imgW="304536" imgH="2157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4443413"/>
                        <a:ext cx="69215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5"/>
          <p:cNvGraphicFramePr>
            <a:graphicFrameLocks noChangeAspect="1"/>
          </p:cNvGraphicFramePr>
          <p:nvPr/>
        </p:nvGraphicFramePr>
        <p:xfrm>
          <a:off x="6900863" y="4906963"/>
          <a:ext cx="24765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Equation" r:id="rId10" imgW="126725" imgH="177415" progId="Equation.3">
                  <p:embed/>
                </p:oleObj>
              </mc:Choice>
              <mc:Fallback>
                <p:oleObj name="Equation" r:id="rId10" imgW="126725" imgH="17741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0863" y="4906963"/>
                        <a:ext cx="247650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2DA5F52-2D8C-469A-8E1D-FFB9E3839049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 smtClean="0"/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1752600" y="342900"/>
            <a:ext cx="7162800" cy="1143000"/>
          </a:xfrm>
          <a:prstGeom prst="rect">
            <a:avLst/>
          </a:prstGeom>
          <a:noFill/>
          <a:ln>
            <a:noFill/>
          </a:ln>
          <a:effectLst>
            <a:outerShdw dist="1347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Importance sampling (2)</a:t>
            </a:r>
          </a:p>
        </p:txBody>
      </p:sp>
      <p:sp>
        <p:nvSpPr>
          <p:cNvPr id="835587" name="Rectangle 3"/>
          <p:cNvSpPr>
            <a:spLocks noChangeArrowheads="1"/>
          </p:cNvSpPr>
          <p:nvPr/>
        </p:nvSpPr>
        <p:spPr bwMode="auto">
          <a:xfrm>
            <a:off x="520700" y="1282700"/>
            <a:ext cx="77724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The resulting score is: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As with control variates, a "perfect" guess of  would result in a zero variance solution, this time because, again, every score would be exactly correct. 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(Note that, because of the normalization, a guess equal to a MULTIPLE of </a:t>
            </a:r>
            <a:r>
              <a:rPr lang="en-US" sz="2800" i="1">
                <a:effectLst>
                  <a:outerShdw blurRad="38100" dist="38100" dir="2700000" algn="tl">
                    <a:srgbClr val="C0C0C0"/>
                  </a:outerShdw>
                </a:effectLst>
              </a:rPr>
              <a:t>f(x)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will also work.)</a:t>
            </a:r>
          </a:p>
        </p:txBody>
      </p:sp>
      <p:graphicFrame>
        <p:nvGraphicFramePr>
          <p:cNvPr id="15365" name="Object 2"/>
          <p:cNvGraphicFramePr>
            <a:graphicFrameLocks noChangeAspect="1"/>
          </p:cNvGraphicFramePr>
          <p:nvPr/>
        </p:nvGraphicFramePr>
        <p:xfrm>
          <a:off x="2974975" y="1958975"/>
          <a:ext cx="2344738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0" name="Equation" r:id="rId4" imgW="889000" imgH="508000" progId="Equation.DSMT4">
                  <p:embed/>
                </p:oleObj>
              </mc:Choice>
              <mc:Fallback>
                <p:oleObj name="Equation" r:id="rId4" imgW="889000" imgH="508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4975" y="1958975"/>
                        <a:ext cx="2344738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3C6E98-7E14-4CC0-8FAB-97AE7B155B9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 smtClean="0"/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1752600" y="342900"/>
            <a:ext cx="7162800" cy="1143000"/>
          </a:xfrm>
          <a:prstGeom prst="rect">
            <a:avLst/>
          </a:prstGeom>
          <a:noFill/>
          <a:ln>
            <a:noFill/>
          </a:ln>
          <a:effectLst>
            <a:outerShdw dist="1347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Importance sampling example</a:t>
            </a:r>
          </a:p>
        </p:txBody>
      </p:sp>
      <p:sp>
        <p:nvSpPr>
          <p:cNvPr id="837635" name="Rectangle 3"/>
          <p:cNvSpPr>
            <a:spLocks noChangeArrowheads="1"/>
          </p:cNvSpPr>
          <p:nvPr/>
        </p:nvSpPr>
        <p:spPr bwMode="auto">
          <a:xfrm>
            <a:off x="393700" y="1485900"/>
            <a:ext cx="81407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Again find                    , this time using an importance sampling method with</a:t>
            </a:r>
          </a:p>
          <a:p>
            <a:pPr marL="609600" indent="-609600">
              <a:spcBef>
                <a:spcPct val="50000"/>
              </a:spcBef>
              <a:buFontTx/>
              <a:buChar char="•"/>
              <a:defRPr/>
            </a:pPr>
            <a:r>
              <a:rPr lang="en-US" sz="2800"/>
              <a:t>Answer: Since the integral of </a:t>
            </a:r>
            <a:r>
              <a:rPr lang="en-US" sz="2800" i="1"/>
              <a:t>h(x)</a:t>
            </a:r>
            <a:r>
              <a:rPr lang="en-US" sz="2800"/>
              <a:t> over the range (0,2) is 2, the resulting probability distribution from which to pick the x’s will be:</a:t>
            </a:r>
          </a:p>
          <a:p>
            <a:pPr marL="609600" indent="-609600">
              <a:spcBef>
                <a:spcPct val="50000"/>
              </a:spcBef>
              <a:defRPr/>
            </a:pPr>
            <a:endParaRPr lang="en-US" sz="2800"/>
          </a:p>
          <a:p>
            <a:pPr marL="609600" indent="-609600">
              <a:spcBef>
                <a:spcPct val="50000"/>
              </a:spcBef>
              <a:buFontTx/>
              <a:buChar char="•"/>
              <a:defRPr/>
            </a:pPr>
            <a:r>
              <a:rPr lang="en-US" sz="2800"/>
              <a:t>Following the direct procedure for choosing from this distribution, we first determine the c.d.f, which is:</a:t>
            </a:r>
          </a:p>
        </p:txBody>
      </p:sp>
      <p:graphicFrame>
        <p:nvGraphicFramePr>
          <p:cNvPr id="16389" name="Object 2"/>
          <p:cNvGraphicFramePr>
            <a:graphicFrameLocks noChangeAspect="1"/>
          </p:cNvGraphicFramePr>
          <p:nvPr/>
        </p:nvGraphicFramePr>
        <p:xfrm>
          <a:off x="3532188" y="3914775"/>
          <a:ext cx="1360487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name="Equation" r:id="rId4" imgW="698500" imgH="419100" progId="Equation.3">
                  <p:embed/>
                </p:oleObj>
              </mc:Choice>
              <mc:Fallback>
                <p:oleObj name="Equation" r:id="rId4" imgW="6985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2188" y="3914775"/>
                        <a:ext cx="1360487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3"/>
          <p:cNvGraphicFramePr>
            <a:graphicFrameLocks noChangeAspect="1"/>
          </p:cNvGraphicFramePr>
          <p:nvPr/>
        </p:nvGraphicFramePr>
        <p:xfrm>
          <a:off x="2909888" y="1135063"/>
          <a:ext cx="1468437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name="Equation" r:id="rId6" imgW="647419" imgH="482391" progId="Equation.3">
                  <p:embed/>
                </p:oleObj>
              </mc:Choice>
              <mc:Fallback>
                <p:oleObj name="Equation" r:id="rId6" imgW="647419" imgH="48239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888" y="1135063"/>
                        <a:ext cx="1468437" cy="108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4"/>
          <p:cNvGraphicFramePr>
            <a:graphicFrameLocks noChangeAspect="1"/>
          </p:cNvGraphicFramePr>
          <p:nvPr/>
        </p:nvGraphicFramePr>
        <p:xfrm>
          <a:off x="6502400" y="1806575"/>
          <a:ext cx="1411288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Equation" r:id="rId8" imgW="622030" imgH="418918" progId="Equation.3">
                  <p:embed/>
                </p:oleObj>
              </mc:Choice>
              <mc:Fallback>
                <p:oleObj name="Equation" r:id="rId8" imgW="622030" imgH="418918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2400" y="1806575"/>
                        <a:ext cx="1411288" cy="94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5"/>
          <p:cNvGraphicFramePr>
            <a:graphicFrameLocks noChangeAspect="1"/>
          </p:cNvGraphicFramePr>
          <p:nvPr/>
        </p:nvGraphicFramePr>
        <p:xfrm>
          <a:off x="3779838" y="5643563"/>
          <a:ext cx="212725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2" name="Equation" r:id="rId10" imgW="1091726" imgH="482391" progId="Equation.3">
                  <p:embed/>
                </p:oleObj>
              </mc:Choice>
              <mc:Fallback>
                <p:oleObj name="Equation" r:id="rId10" imgW="1091726" imgH="48239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5643563"/>
                        <a:ext cx="212725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540F16-4840-4112-96D4-82569C0B778E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1752600" y="342900"/>
            <a:ext cx="7162800" cy="1143000"/>
          </a:xfrm>
          <a:prstGeom prst="rect">
            <a:avLst/>
          </a:prstGeom>
          <a:noFill/>
          <a:ln>
            <a:noFill/>
          </a:ln>
          <a:effectLst>
            <a:outerShdw dist="1347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Importance sampling example</a:t>
            </a:r>
          </a:p>
        </p:txBody>
      </p:sp>
      <p:sp>
        <p:nvSpPr>
          <p:cNvPr id="839683" name="Rectangle 3"/>
          <p:cNvSpPr>
            <a:spLocks noChangeArrowheads="1"/>
          </p:cNvSpPr>
          <p:nvPr/>
        </p:nvSpPr>
        <p:spPr bwMode="auto">
          <a:xfrm>
            <a:off x="393700" y="1485900"/>
            <a:ext cx="81407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800"/>
              <a:t>We then set this c.d.f. to the uniform deviate:</a:t>
            </a: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endParaRPr lang="en-US" sz="2800"/>
          </a:p>
          <a:p>
            <a:pPr marL="609600" indent="-609600">
              <a:spcBef>
                <a:spcPct val="50000"/>
              </a:spcBef>
              <a:defRPr/>
            </a:pPr>
            <a:r>
              <a:rPr lang="en-US" sz="2800"/>
              <a:t>	and invert to get the formula:</a:t>
            </a:r>
          </a:p>
          <a:p>
            <a:pPr marL="609600" indent="-609600">
              <a:spcBef>
                <a:spcPct val="50000"/>
              </a:spcBef>
              <a:defRPr/>
            </a:pPr>
            <a:endParaRPr lang="en-US" sz="2800"/>
          </a:p>
          <a:p>
            <a:pPr marL="609600" indent="-609600">
              <a:spcBef>
                <a:spcPct val="50000"/>
              </a:spcBef>
              <a:buFontTx/>
              <a:buChar char="•"/>
              <a:defRPr/>
            </a:pPr>
            <a:r>
              <a:rPr lang="en-US" sz="2800"/>
              <a:t>Score is now:</a:t>
            </a:r>
          </a:p>
          <a:p>
            <a:pPr marL="609600" indent="-609600">
              <a:spcBef>
                <a:spcPct val="50000"/>
              </a:spcBef>
              <a:buFontTx/>
              <a:buChar char="•"/>
              <a:defRPr/>
            </a:pPr>
            <a:endParaRPr lang="en-US" sz="2800"/>
          </a:p>
          <a:p>
            <a:pPr marL="609600" indent="-609600">
              <a:spcBef>
                <a:spcPct val="50000"/>
              </a:spcBef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Find first two moments of this method and calculate the expected mean and SD of mean. (Compare to previous methods.)</a:t>
            </a:r>
            <a:endParaRPr lang="en-US" sz="2800"/>
          </a:p>
          <a:p>
            <a:pPr marL="609600" indent="-609600">
              <a:spcBef>
                <a:spcPct val="50000"/>
              </a:spcBef>
              <a:defRPr/>
            </a:pPr>
            <a:endParaRPr lang="en-US" sz="2800"/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7413" name="Object 2"/>
          <p:cNvGraphicFramePr>
            <a:graphicFrameLocks noChangeAspect="1"/>
          </p:cNvGraphicFramePr>
          <p:nvPr/>
        </p:nvGraphicFramePr>
        <p:xfrm>
          <a:off x="3708400" y="4143375"/>
          <a:ext cx="2268538" cy="110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Equation" r:id="rId4" imgW="888614" imgH="431613" progId="Equation.3">
                  <p:embed/>
                </p:oleObj>
              </mc:Choice>
              <mc:Fallback>
                <p:oleObj name="Equation" r:id="rId4" imgW="888614" imgH="431613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4143375"/>
                        <a:ext cx="2268538" cy="1103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3"/>
          <p:cNvGraphicFramePr>
            <a:graphicFrameLocks noChangeAspect="1"/>
          </p:cNvGraphicFramePr>
          <p:nvPr/>
        </p:nvGraphicFramePr>
        <p:xfrm>
          <a:off x="3148013" y="3144838"/>
          <a:ext cx="1584325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Equation" r:id="rId6" imgW="571252" imgH="253890" progId="Equation.3">
                  <p:embed/>
                </p:oleObj>
              </mc:Choice>
              <mc:Fallback>
                <p:oleObj name="Equation" r:id="rId6" imgW="571252" imgH="25389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013" y="3144838"/>
                        <a:ext cx="1584325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4"/>
          <p:cNvGraphicFramePr>
            <a:graphicFrameLocks noChangeAspect="1"/>
          </p:cNvGraphicFramePr>
          <p:nvPr/>
        </p:nvGraphicFramePr>
        <p:xfrm>
          <a:off x="5846763" y="1804988"/>
          <a:ext cx="1266825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Equation" r:id="rId8" imgW="457200" imgH="419100" progId="Equation.3">
                  <p:embed/>
                </p:oleObj>
              </mc:Choice>
              <mc:Fallback>
                <p:oleObj name="Equation" r:id="rId8" imgW="4572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6763" y="1804988"/>
                        <a:ext cx="1266825" cy="116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B8E21F-A631-4DFD-B84B-C6EF0ECF37C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 smtClean="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HW</a:t>
            </a:r>
          </a:p>
        </p:txBody>
      </p:sp>
      <p:pic>
        <p:nvPicPr>
          <p:cNvPr id="4506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25" y="1343025"/>
            <a:ext cx="5467350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9847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B8E7508-3CD2-4972-8B13-2B9F6C232997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HW (2)</a:t>
            </a: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743075"/>
            <a:ext cx="75057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449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8D7314-B48F-446C-9C29-83F59E62D035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400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Law of Large Numbers (2)</a:t>
            </a:r>
          </a:p>
        </p:txBody>
      </p:sp>
      <p:sp>
        <p:nvSpPr>
          <p:cNvPr id="8437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68300" y="1346200"/>
            <a:ext cx="7721600" cy="4114800"/>
          </a:xfrm>
        </p:spPr>
        <p:txBody>
          <a:bodyPr/>
          <a:lstStyle/>
          <a:p>
            <a:pPr marL="609600" indent="-609600">
              <a:defRPr/>
            </a:pPr>
            <a:r>
              <a:rPr lang="en-US" smtClean="0"/>
              <a:t>Remember that the Law of Large Number takes this a step further by replacing the </a:t>
            </a:r>
            <a:r>
              <a:rPr lang="en-US" i="1" smtClean="0"/>
              <a:t>x</a:t>
            </a:r>
            <a:r>
              <a:rPr lang="en-US" smtClean="0"/>
              <a:t> with a function </a:t>
            </a:r>
            <a:r>
              <a:rPr lang="en-US" i="1" smtClean="0"/>
              <a:t>f(x)</a:t>
            </a:r>
            <a:r>
              <a:rPr lang="en-US" smtClean="0"/>
              <a:t> and speaking of the average value of the function,     :</a:t>
            </a:r>
          </a:p>
          <a:p>
            <a:pPr marL="609600" indent="-609600">
              <a:defRPr/>
            </a:pPr>
            <a:endParaRPr lang="en-US" smtClean="0"/>
          </a:p>
          <a:p>
            <a:pPr marL="609600" indent="-609600">
              <a:defRPr/>
            </a:pPr>
            <a:endParaRPr lang="en-US" smtClean="0"/>
          </a:p>
          <a:p>
            <a:pPr marL="609600" indent="-609600">
              <a:defRPr/>
            </a:pPr>
            <a:endParaRPr lang="en-US" smtClean="0"/>
          </a:p>
          <a:p>
            <a:pPr marL="609600" indent="-609600">
              <a:defRPr/>
            </a:pPr>
            <a:endParaRPr lang="en-US" smtClean="0"/>
          </a:p>
          <a:p>
            <a:pPr marL="609600" indent="-609600">
              <a:defRPr/>
            </a:pPr>
            <a:r>
              <a:rPr lang="en-US" smtClean="0"/>
              <a:t>This relates the result of a </a:t>
            </a:r>
            <a:r>
              <a:rPr lang="en-US" u="sng" smtClean="0"/>
              <a:t>continuous</a:t>
            </a:r>
            <a:r>
              <a:rPr lang="en-US" smtClean="0"/>
              <a:t> integration with the result of a </a:t>
            </a:r>
            <a:r>
              <a:rPr lang="en-US" u="sng" smtClean="0"/>
              <a:t>discrete</a:t>
            </a:r>
            <a:r>
              <a:rPr lang="en-US" smtClean="0"/>
              <a:t> sampling.  All MC comes from this.</a:t>
            </a:r>
          </a:p>
        </p:txBody>
      </p:sp>
      <p:graphicFrame>
        <p:nvGraphicFramePr>
          <p:cNvPr id="19461" name="Object 2"/>
          <p:cNvGraphicFramePr>
            <a:graphicFrameLocks/>
          </p:cNvGraphicFramePr>
          <p:nvPr/>
        </p:nvGraphicFramePr>
        <p:xfrm>
          <a:off x="5821363" y="2711450"/>
          <a:ext cx="392112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Equation" r:id="rId4" imgW="152334" imgH="228501" progId="Equation.3">
                  <p:embed/>
                </p:oleObj>
              </mc:Choice>
              <mc:Fallback>
                <p:oleObj name="Equation" r:id="rId4" imgW="152334" imgH="228501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1363" y="2711450"/>
                        <a:ext cx="392112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33783594"/>
              </p:ext>
            </p:extLst>
          </p:nvPr>
        </p:nvGraphicFramePr>
        <p:xfrm>
          <a:off x="2117725" y="3060700"/>
          <a:ext cx="4540250" cy="181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Equation" r:id="rId6" imgW="2286000" imgH="914400" progId="Equation.DSMT4">
                  <p:embed/>
                </p:oleObj>
              </mc:Choice>
              <mc:Fallback>
                <p:oleObj name="Equation" r:id="rId6" imgW="2286000" imgH="914400" progId="Equation.DSMT4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725" y="3060700"/>
                        <a:ext cx="4540250" cy="181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C28C47-F6F0-42DE-8712-FF16343E308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Using the Law of Large Numbers</a:t>
            </a:r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282700"/>
            <a:ext cx="7772400" cy="5334000"/>
          </a:xfrm>
        </p:spPr>
        <p:txBody>
          <a:bodyPr/>
          <a:lstStyle/>
          <a:p>
            <a:pPr marL="609600" indent="-609600">
              <a:defRPr/>
            </a:pPr>
            <a:r>
              <a:rPr lang="en-US" sz="2400" dirty="0" smtClean="0"/>
              <a:t>To try to find a general way to attack integrals (and, later, integral equations, we look for some way of converting continuous variables (like the x in the previous slide integral) into discrete Monte Carlo sample</a:t>
            </a:r>
          </a:p>
          <a:p>
            <a:pPr marL="609600" indent="-609600">
              <a:defRPr/>
            </a:pPr>
            <a:r>
              <a:rPr lang="en-US" sz="2400" dirty="0" smtClean="0"/>
              <a:t>The path to this leads through the use of the Dirac delta with two properties that we will rely on:</a:t>
            </a:r>
          </a:p>
          <a:p>
            <a:pPr marL="1009650" lvl="1" indent="-609600">
              <a:defRPr/>
            </a:pPr>
            <a:r>
              <a:rPr lang="en-US" sz="2000" dirty="0" smtClean="0"/>
              <a:t>Property 1:</a:t>
            </a:r>
          </a:p>
          <a:p>
            <a:pPr marL="1009650" lvl="1" indent="-609600">
              <a:defRPr/>
            </a:pPr>
            <a:endParaRPr lang="en-US" sz="2000" dirty="0"/>
          </a:p>
          <a:p>
            <a:pPr marL="1009650" lvl="1" indent="-609600">
              <a:defRPr/>
            </a:pPr>
            <a:endParaRPr lang="en-US" sz="2000" dirty="0" smtClean="0"/>
          </a:p>
          <a:p>
            <a:pPr marL="1009650" lvl="1" indent="-609600">
              <a:defRPr/>
            </a:pPr>
            <a:endParaRPr lang="en-US" sz="2000" dirty="0"/>
          </a:p>
          <a:p>
            <a:pPr marL="1009650" lvl="1" indent="-609600">
              <a:defRPr/>
            </a:pPr>
            <a:endParaRPr lang="en-US" sz="2000" dirty="0" smtClean="0"/>
          </a:p>
          <a:p>
            <a:pPr marL="1009650" lvl="1" indent="-609600">
              <a:defRPr/>
            </a:pPr>
            <a:r>
              <a:rPr lang="en-US" sz="2000" dirty="0" smtClean="0"/>
              <a:t>Property 2:</a:t>
            </a:r>
          </a:p>
          <a:p>
            <a:pPr marL="609600" indent="-609600">
              <a:defRPr/>
            </a:pPr>
            <a:endParaRPr lang="en-US" sz="2400" dirty="0" smtClean="0"/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8556232"/>
              </p:ext>
            </p:extLst>
          </p:nvPr>
        </p:nvGraphicFramePr>
        <p:xfrm>
          <a:off x="1970088" y="4395788"/>
          <a:ext cx="5203825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4" imgW="2958840" imgH="711000" progId="Equation.DSMT4">
                  <p:embed/>
                </p:oleObj>
              </mc:Choice>
              <mc:Fallback>
                <p:oleObj name="Equation" r:id="rId4" imgW="2958840" imgH="711000" progId="Equation.DSMT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4395788"/>
                        <a:ext cx="5203825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659342"/>
              </p:ext>
            </p:extLst>
          </p:nvPr>
        </p:nvGraphicFramePr>
        <p:xfrm>
          <a:off x="2951163" y="6145213"/>
          <a:ext cx="339407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Equation" r:id="rId6" imgW="1930320" imgH="253800" progId="Equation.DSMT4">
                  <p:embed/>
                </p:oleObj>
              </mc:Choice>
              <mc:Fallback>
                <p:oleObj name="Equation" r:id="rId6" imgW="1930320" imgH="253800" progId="Equation.DSMT4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163" y="6145213"/>
                        <a:ext cx="3394075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C6D679-1FF3-4C98-BECB-B91A74B4B79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Monte Carlo Integration </a:t>
            </a:r>
          </a:p>
        </p:txBody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282700"/>
            <a:ext cx="7772400" cy="4914900"/>
          </a:xfrm>
        </p:spPr>
        <p:txBody>
          <a:bodyPr/>
          <a:lstStyle/>
          <a:p>
            <a:pPr marL="609600" indent="-609600">
              <a:defRPr/>
            </a:pPr>
            <a:r>
              <a:rPr lang="en-US" sz="2400" smtClean="0"/>
              <a:t>Next set of mathematical tools: MC integration </a:t>
            </a:r>
          </a:p>
          <a:p>
            <a:pPr marL="609600" indent="-609600">
              <a:defRPr/>
            </a:pPr>
            <a:r>
              <a:rPr lang="en-US" sz="2400" smtClean="0"/>
              <a:t>Our study so far of sampling from distributions has provided us with the tools for MC simulation</a:t>
            </a:r>
          </a:p>
          <a:p>
            <a:pPr marL="609600" indent="-609600">
              <a:defRPr/>
            </a:pPr>
            <a:r>
              <a:rPr lang="en-US" sz="2400" smtClean="0"/>
              <a:t>MC integration will provide:</a:t>
            </a:r>
          </a:p>
          <a:p>
            <a:pPr marL="990600" lvl="1" indent="-533400">
              <a:defRPr/>
            </a:pPr>
            <a:r>
              <a:rPr lang="en-US" sz="2000" smtClean="0"/>
              <a:t>More rigorous ideas of keeping score</a:t>
            </a:r>
          </a:p>
          <a:p>
            <a:pPr marL="990600" lvl="1" indent="-533400">
              <a:defRPr/>
            </a:pPr>
            <a:r>
              <a:rPr lang="en-US" sz="2000" smtClean="0"/>
              <a:t>Basic mathematical underpinnings of variance reduction. </a:t>
            </a:r>
          </a:p>
          <a:p>
            <a:pPr marL="990600" lvl="1" indent="-533400">
              <a:defRPr/>
            </a:pPr>
            <a:r>
              <a:rPr lang="en-US" sz="2000" smtClean="0"/>
              <a:t>“Abstract” approach to MC problem:  ALMOST ALL MC PROBLEMS ARE INTEGRATIONS</a:t>
            </a:r>
          </a:p>
          <a:p>
            <a:pPr marL="609600" indent="-609600">
              <a:defRPr/>
            </a:pPr>
            <a:r>
              <a:rPr lang="en-US" sz="2400" smtClean="0"/>
              <a:t>Development of four particular methods using the framework. </a:t>
            </a:r>
          </a:p>
          <a:p>
            <a:pPr marL="990600" lvl="1" indent="-533400">
              <a:defRPr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C28C47-F6F0-42DE-8712-FF16343E308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Dirac substitution</a:t>
            </a:r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282700"/>
            <a:ext cx="7772400" cy="5334000"/>
          </a:xfrm>
        </p:spPr>
        <p:txBody>
          <a:bodyPr/>
          <a:lstStyle/>
          <a:p>
            <a:pPr marL="609600" indent="-609600">
              <a:defRPr/>
            </a:pPr>
            <a:r>
              <a:rPr lang="en-US" sz="2400" dirty="0" smtClean="0"/>
              <a:t>The way to do this is to insert into the integral a FUNCTION of x that is equal to 1 at all points in the domain. According to the rules of algebra, doing this will NOT CHANGE the value of the integral.</a:t>
            </a:r>
          </a:p>
          <a:p>
            <a:pPr marL="609600" indent="-609600">
              <a:defRPr/>
            </a:pPr>
            <a:r>
              <a:rPr lang="en-US" sz="2400" dirty="0" smtClean="0"/>
              <a:t>That part we can all agree on.  The part that takes a bit of mathematical hand-waving (or maybe just faith) is that such a function is given by:</a:t>
            </a:r>
          </a:p>
          <a:p>
            <a:pPr marL="609600" indent="-609600">
              <a:defRPr/>
            </a:pPr>
            <a:endParaRPr lang="en-US" sz="2400" dirty="0"/>
          </a:p>
          <a:p>
            <a:pPr marL="609600" indent="-609600">
              <a:defRPr/>
            </a:pPr>
            <a:endParaRPr lang="en-US" sz="2400" dirty="0" smtClean="0"/>
          </a:p>
          <a:p>
            <a:pPr marL="609600" indent="-609600">
              <a:defRPr/>
            </a:pPr>
            <a:endParaRPr lang="en-US" sz="2400" dirty="0"/>
          </a:p>
          <a:p>
            <a:pPr marL="609600" indent="-609600">
              <a:defRPr/>
            </a:pPr>
            <a:r>
              <a:rPr lang="en-US" sz="2400" dirty="0" smtClean="0"/>
              <a:t>In what way is this…thing…equivalent to a function that is one at all values of x? </a:t>
            </a:r>
          </a:p>
          <a:p>
            <a:pPr marL="609600" indent="-609600">
              <a:defRPr/>
            </a:pPr>
            <a:endParaRPr lang="en-US" sz="2400" dirty="0"/>
          </a:p>
          <a:p>
            <a:pPr marL="609600" indent="-609600">
              <a:defRPr/>
            </a:pPr>
            <a:endParaRPr lang="en-US" sz="2000" dirty="0" smtClean="0"/>
          </a:p>
          <a:p>
            <a:pPr marL="609600" indent="-609600">
              <a:defRPr/>
            </a:pPr>
            <a:endParaRPr lang="en-US" sz="2400" dirty="0" smtClean="0"/>
          </a:p>
        </p:txBody>
      </p:sp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1301447"/>
              </p:ext>
            </p:extLst>
          </p:nvPr>
        </p:nvGraphicFramePr>
        <p:xfrm>
          <a:off x="3278188" y="4271963"/>
          <a:ext cx="2255837" cy="801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1" name="Equation" r:id="rId4" imgW="1282680" imgH="469800" progId="Equation.DSMT4">
                  <p:embed/>
                </p:oleObj>
              </mc:Choice>
              <mc:Fallback>
                <p:oleObj name="Equation" r:id="rId4" imgW="1282680" imgH="469800" progId="Equation.DSMT4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8" y="4271963"/>
                        <a:ext cx="2255837" cy="801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2497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C28C47-F6F0-42DE-8712-FF16343E308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Dirac substitution</a:t>
            </a:r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282700"/>
            <a:ext cx="7772400" cy="5334000"/>
          </a:xfrm>
        </p:spPr>
        <p:txBody>
          <a:bodyPr/>
          <a:lstStyle/>
          <a:p>
            <a:pPr marL="609600" indent="-609600">
              <a:defRPr/>
            </a:pPr>
            <a:r>
              <a:rPr lang="en-US" sz="2400" dirty="0" smtClean="0"/>
              <a:t>The answer is that it acts EXACTLY like such a function in any INTEGRAL.</a:t>
            </a:r>
          </a:p>
          <a:p>
            <a:pPr marL="609600" indent="-609600">
              <a:defRPr/>
            </a:pPr>
            <a:r>
              <a:rPr lang="en-US" sz="2400" dirty="0" smtClean="0"/>
              <a:t>That is, we all know that:</a:t>
            </a:r>
          </a:p>
          <a:p>
            <a:pPr marL="609600" indent="-609600">
              <a:defRPr/>
            </a:pPr>
            <a:endParaRPr lang="en-US" sz="2400" dirty="0"/>
          </a:p>
          <a:p>
            <a:pPr marL="609600" indent="-609600">
              <a:defRPr/>
            </a:pPr>
            <a:endParaRPr lang="en-US" sz="2400" dirty="0" smtClean="0"/>
          </a:p>
          <a:p>
            <a:pPr marL="609600" indent="-609600">
              <a:defRPr/>
            </a:pPr>
            <a:r>
              <a:rPr lang="en-US" sz="2400" dirty="0" smtClean="0"/>
              <a:t>The same thing is true if of: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53093"/>
              </p:ext>
            </p:extLst>
          </p:nvPr>
        </p:nvGraphicFramePr>
        <p:xfrm>
          <a:off x="1006475" y="3905250"/>
          <a:ext cx="7131050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3" name="Equation" r:id="rId4" imgW="4051080" imgH="1726920" progId="Equation.DSMT4">
                  <p:embed/>
                </p:oleObj>
              </mc:Choice>
              <mc:Fallback>
                <p:oleObj name="Equation" r:id="rId4" imgW="4051080" imgH="1726920" progId="Equation.DSMT4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3905250"/>
                        <a:ext cx="7131050" cy="295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8777825"/>
              </p:ext>
            </p:extLst>
          </p:nvPr>
        </p:nvGraphicFramePr>
        <p:xfrm>
          <a:off x="2262188" y="2530475"/>
          <a:ext cx="449262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4" name="Equation" r:id="rId6" imgW="2552400" imgH="482400" progId="Equation.DSMT4">
                  <p:embed/>
                </p:oleObj>
              </mc:Choice>
              <mc:Fallback>
                <p:oleObj name="Equation" r:id="rId6" imgW="2552400" imgH="482400" progId="Equation.DSMT4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2188" y="2530475"/>
                        <a:ext cx="4492625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8632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4C28C47-F6F0-42DE-8712-FF16343E308B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Dirac substitution</a:t>
            </a:r>
          </a:p>
        </p:txBody>
      </p:sp>
      <p:sp>
        <p:nvSpPr>
          <p:cNvPr id="84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282700"/>
            <a:ext cx="7772400" cy="5334000"/>
          </a:xfrm>
        </p:spPr>
        <p:txBody>
          <a:bodyPr/>
          <a:lstStyle/>
          <a:p>
            <a:pPr marL="609600" indent="-609600">
              <a:defRPr/>
            </a:pPr>
            <a:r>
              <a:rPr lang="en-US" sz="2400" dirty="0" smtClean="0"/>
              <a:t>We are going to take a short cut in our derivations by assuming that you know what to do with a sample (i.e., take a bunch of samples and average them).</a:t>
            </a:r>
          </a:p>
          <a:p>
            <a:pPr marL="609600" indent="-609600">
              <a:defRPr/>
            </a:pPr>
            <a:r>
              <a:rPr lang="en-US" sz="2400" dirty="0" smtClean="0"/>
              <a:t>We will just find the definition of a SINGLE sample by:</a:t>
            </a:r>
          </a:p>
          <a:p>
            <a:pPr marL="1009650" lvl="1" indent="-609600">
              <a:buFont typeface="+mj-lt"/>
              <a:buAutoNum type="arabicPeriod"/>
              <a:defRPr/>
            </a:pPr>
            <a:r>
              <a:rPr lang="en-US" sz="2000" dirty="0" smtClean="0"/>
              <a:t>For every continuous variable (whether it is in an integral or not), multiply its term by:</a:t>
            </a:r>
          </a:p>
          <a:p>
            <a:pPr marL="1009650" lvl="1" indent="-609600">
              <a:buFont typeface="+mj-lt"/>
              <a:buAutoNum type="arabicPeriod"/>
              <a:defRPr/>
            </a:pPr>
            <a:endParaRPr lang="en-US" sz="2000" dirty="0"/>
          </a:p>
          <a:p>
            <a:pPr marL="1009650" lvl="1" indent="-609600">
              <a:buFont typeface="+mj-lt"/>
              <a:buAutoNum type="arabicPeriod"/>
              <a:defRPr/>
            </a:pPr>
            <a:endParaRPr lang="en-US" sz="2000" dirty="0"/>
          </a:p>
          <a:p>
            <a:pPr marL="1009650" lvl="1" indent="-609600">
              <a:buFont typeface="+mj-lt"/>
              <a:buAutoNum type="arabicPeriod"/>
              <a:defRPr/>
            </a:pPr>
            <a:r>
              <a:rPr lang="en-US" sz="2000" dirty="0" smtClean="0"/>
              <a:t>Replace every occurrence of     with      .</a:t>
            </a:r>
          </a:p>
          <a:p>
            <a:pPr marL="1009650" lvl="1" indent="-609600">
              <a:buFont typeface="+mj-lt"/>
              <a:buAutoNum type="arabicPeriod"/>
              <a:defRPr/>
            </a:pPr>
            <a:r>
              <a:rPr lang="en-US" sz="2000" dirty="0" smtClean="0"/>
              <a:t>We replace the equal sign with     to indicate that it is a sample we are defining</a:t>
            </a:r>
          </a:p>
          <a:p>
            <a:pPr marL="609600" indent="-609600">
              <a:defRPr/>
            </a:pPr>
            <a:r>
              <a:rPr lang="en-US" sz="2400" dirty="0" smtClean="0"/>
              <a:t>We will refer to this approach as “Dirac substitution”</a:t>
            </a:r>
            <a:endParaRPr lang="en-US" sz="2400" dirty="0"/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0152956"/>
              </p:ext>
            </p:extLst>
          </p:nvPr>
        </p:nvGraphicFramePr>
        <p:xfrm>
          <a:off x="3897313" y="4357688"/>
          <a:ext cx="1095375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2" name="Equation" r:id="rId4" imgW="622080" imgH="469800" progId="Equation.DSMT4">
                  <p:embed/>
                </p:oleObj>
              </mc:Choice>
              <mc:Fallback>
                <p:oleObj name="Equation" r:id="rId4" imgW="622080" imgH="469800" progId="Equation.DSMT4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13" y="4357688"/>
                        <a:ext cx="1095375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460742"/>
              </p:ext>
            </p:extLst>
          </p:nvPr>
        </p:nvGraphicFramePr>
        <p:xfrm>
          <a:off x="5068888" y="5083175"/>
          <a:ext cx="223837" cy="23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3" name="Equation" r:id="rId6" imgW="126720" imgH="139680" progId="Equation.DSMT4">
                  <p:embed/>
                </p:oleObj>
              </mc:Choice>
              <mc:Fallback>
                <p:oleObj name="Equation" r:id="rId6" imgW="126720" imgH="139680" progId="Equation.DSMT4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8888" y="5083175"/>
                        <a:ext cx="223837" cy="23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9590261"/>
              </p:ext>
            </p:extLst>
          </p:nvPr>
        </p:nvGraphicFramePr>
        <p:xfrm>
          <a:off x="5834063" y="5033963"/>
          <a:ext cx="26828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4" name="Equation" r:id="rId8" imgW="152280" imgH="228600" progId="Equation.DSMT4">
                  <p:embed/>
                </p:oleObj>
              </mc:Choice>
              <mc:Fallback>
                <p:oleObj name="Equation" r:id="rId8" imgW="152280" imgH="228600" progId="Equation.DSMT4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4063" y="5033963"/>
                        <a:ext cx="268287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533342"/>
              </p:ext>
            </p:extLst>
          </p:nvPr>
        </p:nvGraphicFramePr>
        <p:xfrm>
          <a:off x="5286375" y="5487988"/>
          <a:ext cx="246063" cy="21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5" name="Equation" r:id="rId10" imgW="139680" imgH="126720" progId="Equation.DSMT4">
                  <p:embed/>
                </p:oleObj>
              </mc:Choice>
              <mc:Fallback>
                <p:oleObj name="Equation" r:id="rId10" imgW="139680" imgH="126720" progId="Equation.DSMT4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5487988"/>
                        <a:ext cx="246063" cy="21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053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248405-4D1F-49F3-BC42-86A9C72A8A7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400" smtClean="0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1752600" y="342900"/>
            <a:ext cx="7162800" cy="1143000"/>
          </a:xfrm>
          <a:prstGeom prst="rect">
            <a:avLst/>
          </a:prstGeom>
          <a:noFill/>
          <a:ln>
            <a:noFill/>
          </a:ln>
          <a:effectLst>
            <a:outerShdw dist="1347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dirty="0" smtClean="0">
                <a:solidFill>
                  <a:schemeClr val="tx2"/>
                </a:solidFill>
              </a:rPr>
              <a:t>Application to the Averaging Method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825347" name="Rectangle 3"/>
          <p:cNvSpPr>
            <a:spLocks noChangeArrowheads="1"/>
          </p:cNvSpPr>
          <p:nvPr/>
        </p:nvSpPr>
        <p:spPr bwMode="auto">
          <a:xfrm>
            <a:off x="393700" y="1485900"/>
            <a:ext cx="81407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To show how this works, lets revisit the averaging method using the Dirac substitution.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Using the same sample integral: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 insert the Dirac to get: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052825"/>
              </p:ext>
            </p:extLst>
          </p:nvPr>
        </p:nvGraphicFramePr>
        <p:xfrm>
          <a:off x="5646738" y="2417763"/>
          <a:ext cx="1468437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7" name="Equation" r:id="rId4" imgW="647419" imgH="482391" progId="Equation.DSMT4">
                  <p:embed/>
                </p:oleObj>
              </mc:Choice>
              <mc:Fallback>
                <p:oleObj name="Equation" r:id="rId4" imgW="647419" imgH="482391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738" y="2417763"/>
                        <a:ext cx="1468437" cy="108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9680783"/>
              </p:ext>
            </p:extLst>
          </p:nvPr>
        </p:nvGraphicFramePr>
        <p:xfrm>
          <a:off x="2084389" y="3898900"/>
          <a:ext cx="4481512" cy="2520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8" name="Equation" r:id="rId6" imgW="2514600" imgH="1422360" progId="Equation.DSMT4">
                  <p:embed/>
                </p:oleObj>
              </mc:Choice>
              <mc:Fallback>
                <p:oleObj name="Equation" r:id="rId6" imgW="2514600" imgH="1422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389" y="3898900"/>
                        <a:ext cx="4481512" cy="25203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248405-4D1F-49F3-BC42-86A9C72A8A7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400" smtClean="0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1752600" y="342900"/>
            <a:ext cx="7162800" cy="1143000"/>
          </a:xfrm>
          <a:prstGeom prst="rect">
            <a:avLst/>
          </a:prstGeom>
          <a:noFill/>
          <a:ln>
            <a:noFill/>
          </a:ln>
          <a:effectLst>
            <a:outerShdw dist="1347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dirty="0" smtClean="0">
                <a:solidFill>
                  <a:schemeClr val="tx2"/>
                </a:solidFill>
              </a:rPr>
              <a:t>Application to the Averaging Method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825347" name="Rectangle 3"/>
          <p:cNvSpPr>
            <a:spLocks noChangeArrowheads="1"/>
          </p:cNvSpPr>
          <p:nvPr/>
        </p:nvSpPr>
        <p:spPr bwMode="auto">
          <a:xfrm>
            <a:off x="393700" y="1485900"/>
            <a:ext cx="81407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If we use a uniform selection between 0 and 2 (like we did before), we accomplish two things:</a:t>
            </a:r>
          </a:p>
          <a:p>
            <a:pPr marL="1066800" lvl="1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 guarantee that                is one </a:t>
            </a:r>
          </a:p>
          <a:p>
            <a:pPr marL="1066800" lvl="1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 substitute the PDF used:</a:t>
            </a:r>
          </a:p>
          <a:p>
            <a:pPr marL="1066800" lvl="1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066800" lvl="1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066800" lvl="1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Giving us:</a:t>
            </a:r>
          </a:p>
          <a:p>
            <a:pPr marL="1066800" lvl="1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(just like before)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 the general case, we would use 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and end up with: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0262245"/>
              </p:ext>
            </p:extLst>
          </p:nvPr>
        </p:nvGraphicFramePr>
        <p:xfrm>
          <a:off x="4178300" y="2225675"/>
          <a:ext cx="1155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0" name="Equation" r:id="rId4" imgW="647640" imgH="228600" progId="Equation.DSMT4">
                  <p:embed/>
                </p:oleObj>
              </mc:Choice>
              <mc:Fallback>
                <p:oleObj name="Equation" r:id="rId4" imgW="64764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300" y="2225675"/>
                        <a:ext cx="11557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263771"/>
              </p:ext>
            </p:extLst>
          </p:nvPr>
        </p:nvGraphicFramePr>
        <p:xfrm>
          <a:off x="5664200" y="2752725"/>
          <a:ext cx="11303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1" name="Equation" r:id="rId6" imgW="634680" imgH="393480" progId="Equation.DSMT4">
                  <p:embed/>
                </p:oleObj>
              </mc:Choice>
              <mc:Fallback>
                <p:oleObj name="Equation" r:id="rId6" imgW="6346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2752725"/>
                        <a:ext cx="113030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0211357"/>
              </p:ext>
            </p:extLst>
          </p:nvPr>
        </p:nvGraphicFramePr>
        <p:xfrm>
          <a:off x="3248819" y="3511550"/>
          <a:ext cx="2963862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2" name="Equation" r:id="rId8" imgW="1663560" imgH="457200" progId="Equation.DSMT4">
                  <p:embed/>
                </p:oleObj>
              </mc:Choice>
              <mc:Fallback>
                <p:oleObj name="Equation" r:id="rId8" imgW="166356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8819" y="3511550"/>
                        <a:ext cx="2963862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166098"/>
              </p:ext>
            </p:extLst>
          </p:nvPr>
        </p:nvGraphicFramePr>
        <p:xfrm>
          <a:off x="2746375" y="5748338"/>
          <a:ext cx="343535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3" name="Equation" r:id="rId10" imgW="1930320" imgH="469800" progId="Equation.DSMT4">
                  <p:embed/>
                </p:oleObj>
              </mc:Choice>
              <mc:Fallback>
                <p:oleObj name="Equation" r:id="rId10" imgW="1930320" imgH="469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75" y="5748338"/>
                        <a:ext cx="3435350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522034"/>
              </p:ext>
            </p:extLst>
          </p:nvPr>
        </p:nvGraphicFramePr>
        <p:xfrm>
          <a:off x="6030913" y="4619625"/>
          <a:ext cx="151447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34" name="Equation" r:id="rId12" imgW="850680" imgH="393480" progId="Equation.DSMT4">
                  <p:embed/>
                </p:oleObj>
              </mc:Choice>
              <mc:Fallback>
                <p:oleObj name="Equation" r:id="rId12" imgW="85068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0913" y="4619625"/>
                        <a:ext cx="1514475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66557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248405-4D1F-49F3-BC42-86A9C72A8A7F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400" smtClean="0"/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1752600" y="342900"/>
            <a:ext cx="7162800" cy="1143000"/>
          </a:xfrm>
          <a:prstGeom prst="rect">
            <a:avLst/>
          </a:prstGeom>
          <a:noFill/>
          <a:ln>
            <a:noFill/>
          </a:ln>
          <a:effectLst>
            <a:outerShdw dist="1347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dirty="0" smtClean="0">
                <a:solidFill>
                  <a:schemeClr val="tx2"/>
                </a:solidFill>
              </a:rPr>
              <a:t>Application to the Importance Sampling Method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825347" name="Rectangle 3"/>
          <p:cNvSpPr>
            <a:spLocks noChangeArrowheads="1"/>
          </p:cNvSpPr>
          <p:nvPr/>
        </p:nvSpPr>
        <p:spPr bwMode="auto">
          <a:xfrm>
            <a:off x="393700" y="1485900"/>
            <a:ext cx="81407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The importance sampling simply draws on the last equation of Slide 21 and uses: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and we end up with: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just like before.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371226"/>
              </p:ext>
            </p:extLst>
          </p:nvPr>
        </p:nvGraphicFramePr>
        <p:xfrm>
          <a:off x="2720975" y="2338388"/>
          <a:ext cx="1581150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6" name="Equation" r:id="rId4" imgW="888840" imgH="431640" progId="Equation.DSMT4">
                  <p:embed/>
                </p:oleObj>
              </mc:Choice>
              <mc:Fallback>
                <p:oleObj name="Equation" r:id="rId4" imgW="888840" imgH="431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2338388"/>
                        <a:ext cx="1581150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5958841"/>
              </p:ext>
            </p:extLst>
          </p:nvPr>
        </p:nvGraphicFramePr>
        <p:xfrm>
          <a:off x="3567113" y="4079875"/>
          <a:ext cx="133667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7" name="Equation" r:id="rId6" imgW="749160" imgH="457200" progId="Equation.DSMT4">
                  <p:embed/>
                </p:oleObj>
              </mc:Choice>
              <mc:Fallback>
                <p:oleObj name="Equation" r:id="rId6" imgW="74916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7113" y="4079875"/>
                        <a:ext cx="1336675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6432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D21F85B-3427-43F8-AC43-E5F89217B2B8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Four particular integration methods</a:t>
            </a:r>
          </a:p>
        </p:txBody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295400"/>
            <a:ext cx="8140700" cy="4914900"/>
          </a:xfrm>
        </p:spPr>
        <p:txBody>
          <a:bodyPr/>
          <a:lstStyle/>
          <a:p>
            <a:pPr marL="609600" indent="-609600">
              <a:defRPr/>
            </a:pPr>
            <a:r>
              <a:rPr lang="en-US" smtClean="0"/>
              <a:t>We will now go over four particular variations on this theme:  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sz="2800" smtClean="0"/>
              <a:t>Rejection method 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sz="2800" smtClean="0"/>
              <a:t>Averaging method 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sz="2800" smtClean="0"/>
              <a:t>Control variates method </a:t>
            </a:r>
          </a:p>
          <a:p>
            <a:pPr marL="990600" lvl="1" indent="-533400">
              <a:buFont typeface="Wingdings" pitchFamily="2" charset="2"/>
              <a:buAutoNum type="arabicPeriod"/>
              <a:defRPr/>
            </a:pPr>
            <a:r>
              <a:rPr lang="en-US" sz="2800" smtClean="0"/>
              <a:t>Importance sampling method </a:t>
            </a:r>
          </a:p>
          <a:p>
            <a:pPr marL="609600" indent="-609600">
              <a:defRPr/>
            </a:pPr>
            <a:endParaRPr lang="en-US" smtClean="0"/>
          </a:p>
          <a:p>
            <a:pPr marL="609600" indent="-609600">
              <a:defRPr/>
            </a:pPr>
            <a:endParaRPr lang="en-US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6520754-C48F-4CEB-8F7B-005067C89564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Rejection method</a:t>
            </a:r>
          </a:p>
        </p:txBody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1295400"/>
            <a:ext cx="8140700" cy="49149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defRPr/>
            </a:pPr>
            <a:r>
              <a:rPr lang="en-US" dirty="0" smtClean="0"/>
              <a:t>This is a similar approach to the use of rejection methods in picking from a distribution.  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dirty="0" smtClean="0"/>
              <a:t>It is a "dart board" method in which we estimate the area under a functional curve by containing the curve in a  rectangular "box", picking a point randomly in the box, and scoring 0 if it misses (i.e., is above the curve) or the full rectangular area if it hits (i.e., is below the curve). </a:t>
            </a:r>
          </a:p>
          <a:p>
            <a:pPr marL="609600" indent="-609600">
              <a:lnSpc>
                <a:spcPct val="90000"/>
              </a:lnSpc>
              <a:defRPr/>
            </a:pPr>
            <a:r>
              <a:rPr lang="en-US" dirty="0" smtClean="0"/>
              <a:t>As before, we have to specify an upper bound of the function,          , and then proceed by: </a:t>
            </a:r>
          </a:p>
        </p:txBody>
      </p:sp>
      <p:graphicFrame>
        <p:nvGraphicFramePr>
          <p:cNvPr id="6149" name="Object 2"/>
          <p:cNvGraphicFramePr>
            <a:graphicFrameLocks noChangeAspect="1"/>
          </p:cNvGraphicFramePr>
          <p:nvPr/>
        </p:nvGraphicFramePr>
        <p:xfrm>
          <a:off x="3409950" y="5697538"/>
          <a:ext cx="7239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4" imgW="291973" imgH="190417" progId="Equation.3">
                  <p:embed/>
                </p:oleObj>
              </mc:Choice>
              <mc:Fallback>
                <p:oleObj name="Equation" r:id="rId4" imgW="291973" imgH="190417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9950" y="5697538"/>
                        <a:ext cx="723900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5D9874C-39C6-48A4-9466-028D6D854311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Rejection method (2)</a:t>
            </a:r>
          </a:p>
        </p:txBody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574800"/>
            <a:ext cx="8140700" cy="4914900"/>
          </a:xfrm>
        </p:spPr>
        <p:txBody>
          <a:bodyPr/>
          <a:lstStyle/>
          <a:p>
            <a:pPr marL="609600" indent="-609600">
              <a:buFontTx/>
              <a:buNone/>
              <a:defRPr/>
            </a:pPr>
            <a:r>
              <a:rPr lang="en-US" smtClean="0"/>
              <a:t>1. Choose a value of      uniformly between a and b. </a:t>
            </a:r>
          </a:p>
          <a:p>
            <a:pPr marL="609600" indent="-609600">
              <a:buFontTx/>
              <a:buNone/>
              <a:defRPr/>
            </a:pPr>
            <a:r>
              <a:rPr lang="en-US" smtClean="0"/>
              <a:t>2. Choose a value of      uniformly between 0 and</a:t>
            </a:r>
          </a:p>
          <a:p>
            <a:pPr marL="609600" indent="-609600">
              <a:buFontTx/>
              <a:buNone/>
              <a:defRPr/>
            </a:pPr>
            <a:r>
              <a:rPr lang="en-US" smtClean="0"/>
              <a:t>  </a:t>
            </a:r>
          </a:p>
          <a:p>
            <a:pPr marL="609600" indent="-609600">
              <a:buFontTx/>
              <a:buNone/>
              <a:defRPr/>
            </a:pPr>
            <a:r>
              <a:rPr lang="en-US" smtClean="0"/>
              <a:t>3. Score                               if  </a:t>
            </a:r>
          </a:p>
          <a:p>
            <a:pPr marL="609600" indent="-609600">
              <a:buFontTx/>
              <a:buNone/>
              <a:defRPr/>
            </a:pPr>
            <a:endParaRPr lang="en-US" smtClean="0"/>
          </a:p>
          <a:p>
            <a:pPr marL="609600" indent="-609600">
              <a:buFontTx/>
              <a:buNone/>
              <a:defRPr/>
            </a:pPr>
            <a:r>
              <a:rPr lang="en-US" smtClean="0"/>
              <a:t>    and score                  otherwise. </a:t>
            </a:r>
          </a:p>
          <a:p>
            <a:pPr marL="609600" indent="-609600">
              <a:defRPr/>
            </a:pPr>
            <a:endParaRPr lang="en-US" smtClean="0"/>
          </a:p>
        </p:txBody>
      </p:sp>
      <p:graphicFrame>
        <p:nvGraphicFramePr>
          <p:cNvPr id="7173" name="Object 2"/>
          <p:cNvGraphicFramePr>
            <a:graphicFrameLocks noChangeAspect="1"/>
          </p:cNvGraphicFramePr>
          <p:nvPr/>
        </p:nvGraphicFramePr>
        <p:xfrm>
          <a:off x="3398838" y="5500688"/>
          <a:ext cx="16573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4" imgW="850531" imgH="393529" progId="Equation.3">
                  <p:embed/>
                </p:oleObj>
              </mc:Choice>
              <mc:Fallback>
                <p:oleObj name="Equation" r:id="rId4" imgW="850531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838" y="5500688"/>
                        <a:ext cx="16573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3"/>
          <p:cNvGraphicFramePr>
            <a:graphicFrameLocks noChangeAspect="1"/>
          </p:cNvGraphicFramePr>
          <p:nvPr/>
        </p:nvGraphicFramePr>
        <p:xfrm>
          <a:off x="4319588" y="1692275"/>
          <a:ext cx="24765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6" imgW="126725" imgH="177415" progId="Equation.3">
                  <p:embed/>
                </p:oleObj>
              </mc:Choice>
              <mc:Fallback>
                <p:oleObj name="Equation" r:id="rId6" imgW="126725" imgH="17741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9588" y="1692275"/>
                        <a:ext cx="24765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4"/>
          <p:cNvGraphicFramePr>
            <a:graphicFrameLocks noChangeAspect="1"/>
          </p:cNvGraphicFramePr>
          <p:nvPr/>
        </p:nvGraphicFramePr>
        <p:xfrm>
          <a:off x="4283075" y="2568575"/>
          <a:ext cx="2984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Equation" r:id="rId8" imgW="152334" imgH="241195" progId="Equation.3">
                  <p:embed/>
                </p:oleObj>
              </mc:Choice>
              <mc:Fallback>
                <p:oleObj name="Equation" r:id="rId8" imgW="152334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075" y="2568575"/>
                        <a:ext cx="29845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5"/>
          <p:cNvGraphicFramePr>
            <a:graphicFrameLocks noChangeAspect="1"/>
          </p:cNvGraphicFramePr>
          <p:nvPr/>
        </p:nvGraphicFramePr>
        <p:xfrm>
          <a:off x="1193800" y="3054350"/>
          <a:ext cx="5715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10" imgW="291973" imgH="228501" progId="Equation.3">
                  <p:embed/>
                </p:oleObj>
              </mc:Choice>
              <mc:Fallback>
                <p:oleObj name="Equation" r:id="rId10" imgW="291973" imgH="2285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3054350"/>
                        <a:ext cx="57150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6"/>
          <p:cNvGraphicFramePr>
            <a:graphicFrameLocks noChangeAspect="1"/>
          </p:cNvGraphicFramePr>
          <p:nvPr/>
        </p:nvGraphicFramePr>
        <p:xfrm>
          <a:off x="5576888" y="3559175"/>
          <a:ext cx="116681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tion" r:id="rId12" imgW="596900" imgH="241300" progId="Equation.3">
                  <p:embed/>
                </p:oleObj>
              </mc:Choice>
              <mc:Fallback>
                <p:oleObj name="Equation" r:id="rId12" imgW="5969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6888" y="3559175"/>
                        <a:ext cx="1166812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7"/>
          <p:cNvGraphicFramePr>
            <a:graphicFrameLocks noChangeAspect="1"/>
          </p:cNvGraphicFramePr>
          <p:nvPr/>
        </p:nvGraphicFramePr>
        <p:xfrm>
          <a:off x="2498725" y="3576638"/>
          <a:ext cx="178752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Equation" r:id="rId14" imgW="914400" imgH="254000" progId="Equation.3">
                  <p:embed/>
                </p:oleObj>
              </mc:Choice>
              <mc:Fallback>
                <p:oleObj name="Equation" r:id="rId14" imgW="914400" imgH="254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8725" y="3576638"/>
                        <a:ext cx="1787525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8"/>
          <p:cNvGraphicFramePr>
            <a:graphicFrameLocks noChangeAspect="1"/>
          </p:cNvGraphicFramePr>
          <p:nvPr/>
        </p:nvGraphicFramePr>
        <p:xfrm>
          <a:off x="3305175" y="4651375"/>
          <a:ext cx="695325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Equation" r:id="rId16" imgW="355292" imgH="215713" progId="Equation.3">
                  <p:embed/>
                </p:oleObj>
              </mc:Choice>
              <mc:Fallback>
                <p:oleObj name="Equation" r:id="rId16" imgW="355292" imgH="21571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175" y="4651375"/>
                        <a:ext cx="695325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B9633DE-D5CA-4BB7-8D0D-8C4DB24D066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 smtClean="0"/>
          </a:p>
        </p:txBody>
      </p:sp>
      <p:sp>
        <p:nvSpPr>
          <p:cNvPr id="8195" name="Rectangle 2"/>
          <p:cNvSpPr>
            <a:spLocks noChangeArrowheads="1"/>
          </p:cNvSpPr>
          <p:nvPr/>
        </p:nvSpPr>
        <p:spPr bwMode="auto">
          <a:xfrm>
            <a:off x="1752600" y="342900"/>
            <a:ext cx="7162800" cy="1143000"/>
          </a:xfrm>
          <a:prstGeom prst="rect">
            <a:avLst/>
          </a:prstGeom>
          <a:noFill/>
          <a:ln>
            <a:noFill/>
          </a:ln>
          <a:effectLst>
            <a:outerShdw dist="1347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Rejection method example</a:t>
            </a:r>
          </a:p>
        </p:txBody>
      </p:sp>
      <p:sp>
        <p:nvSpPr>
          <p:cNvPr id="821251" name="Rectangle 3"/>
          <p:cNvSpPr>
            <a:spLocks noChangeArrowheads="1"/>
          </p:cNvSpPr>
          <p:nvPr/>
        </p:nvSpPr>
        <p:spPr bwMode="auto">
          <a:xfrm>
            <a:off x="673100" y="1562100"/>
            <a:ext cx="81407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Find                          using a rejection method. 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Answer:  The maximum value of this function in the range is 4, so our procedure is: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AutoNum type="arabicPeriod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Choose a value of      uniformly between 0 and 2. 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AutoNum type="arabicPeriod"/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AutoNum type="arabicPeriod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Choose a value of      uniformly between 0 and 4. 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AutoNum type="arabicPeriod"/>
              <a:defRPr/>
            </a:pPr>
            <a:endParaRPr 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AutoNum type="arabicPeriod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Score 8 if       is less than              ; otherwise score 0.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Find first two moments of this method and calculate the expected mean and SD of mean.</a:t>
            </a:r>
          </a:p>
        </p:txBody>
      </p:sp>
      <p:graphicFrame>
        <p:nvGraphicFramePr>
          <p:cNvPr id="8197" name="Object 2"/>
          <p:cNvGraphicFramePr>
            <a:graphicFrameLocks noChangeAspect="1"/>
          </p:cNvGraphicFramePr>
          <p:nvPr/>
        </p:nvGraphicFramePr>
        <p:xfrm>
          <a:off x="2471738" y="1287463"/>
          <a:ext cx="1468437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4" imgW="647419" imgH="482391" progId="Equation.3">
                  <p:embed/>
                </p:oleObj>
              </mc:Choice>
              <mc:Fallback>
                <p:oleObj name="Equation" r:id="rId4" imgW="647419" imgH="48239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1738" y="1287463"/>
                        <a:ext cx="1468437" cy="108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3"/>
          <p:cNvGraphicFramePr>
            <a:graphicFrameLocks noChangeAspect="1"/>
          </p:cNvGraphicFramePr>
          <p:nvPr/>
        </p:nvGraphicFramePr>
        <p:xfrm>
          <a:off x="4341813" y="3336925"/>
          <a:ext cx="287337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6" imgW="126725" imgH="177415" progId="Equation.3">
                  <p:embed/>
                </p:oleObj>
              </mc:Choice>
              <mc:Fallback>
                <p:oleObj name="Equation" r:id="rId6" imgW="126725" imgH="17741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813" y="3336925"/>
                        <a:ext cx="287337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4"/>
          <p:cNvGraphicFramePr>
            <a:graphicFrameLocks noChangeAspect="1"/>
          </p:cNvGraphicFramePr>
          <p:nvPr/>
        </p:nvGraphicFramePr>
        <p:xfrm>
          <a:off x="4322763" y="4087813"/>
          <a:ext cx="344487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8" imgW="152334" imgH="241195" progId="Equation.3">
                  <p:embed/>
                </p:oleObj>
              </mc:Choice>
              <mc:Fallback>
                <p:oleObj name="Equation" r:id="rId8" imgW="152334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2763" y="4087813"/>
                        <a:ext cx="344487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5"/>
          <p:cNvGraphicFramePr>
            <a:graphicFrameLocks noChangeAspect="1"/>
          </p:cNvGraphicFramePr>
          <p:nvPr/>
        </p:nvGraphicFramePr>
        <p:xfrm>
          <a:off x="3175000" y="4900613"/>
          <a:ext cx="344488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10" imgW="152334" imgH="241195" progId="Equation.3">
                  <p:embed/>
                </p:oleObj>
              </mc:Choice>
              <mc:Fallback>
                <p:oleObj name="Equation" r:id="rId10" imgW="152334" imgH="24119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4900613"/>
                        <a:ext cx="344488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6"/>
          <p:cNvGraphicFramePr>
            <a:graphicFrameLocks noChangeAspect="1"/>
          </p:cNvGraphicFramePr>
          <p:nvPr/>
        </p:nvGraphicFramePr>
        <p:xfrm>
          <a:off x="5441950" y="4913313"/>
          <a:ext cx="4016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11" imgW="177569" imgH="202936" progId="Equation.3">
                  <p:embed/>
                </p:oleObj>
              </mc:Choice>
              <mc:Fallback>
                <p:oleObj name="Equation" r:id="rId11" imgW="177569" imgH="20293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1950" y="4913313"/>
                        <a:ext cx="40163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9878DB-56D8-46B9-A8B7-846ABA4C1DC3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 smtClean="0"/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1752600" y="342900"/>
            <a:ext cx="7162800" cy="1143000"/>
          </a:xfrm>
          <a:prstGeom prst="rect">
            <a:avLst/>
          </a:prstGeom>
          <a:noFill/>
          <a:ln>
            <a:noFill/>
          </a:ln>
          <a:effectLst>
            <a:outerShdw dist="1347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Averaging method</a:t>
            </a:r>
          </a:p>
        </p:txBody>
      </p:sp>
      <p:sp>
        <p:nvSpPr>
          <p:cNvPr id="823299" name="Rectangle 3"/>
          <p:cNvSpPr>
            <a:spLocks noChangeArrowheads="1"/>
          </p:cNvSpPr>
          <p:nvPr/>
        </p:nvSpPr>
        <p:spPr bwMode="auto">
          <a:xfrm>
            <a:off x="673100" y="1562100"/>
            <a:ext cx="81407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This is a much more straight-forward approach to the problem because it uses the function  directly.  The procedure for this method is to: 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AutoNum type="arabicPeriod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Choose a value of      uniformly between a and b. 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AutoNum type="arabicPeriod"/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Score 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endParaRPr lang="en-US" sz="2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9221" name="Object 2"/>
          <p:cNvGraphicFramePr>
            <a:graphicFrameLocks noChangeAspect="1"/>
          </p:cNvGraphicFramePr>
          <p:nvPr/>
        </p:nvGraphicFramePr>
        <p:xfrm>
          <a:off x="4330700" y="3163888"/>
          <a:ext cx="287338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4" imgW="126725" imgH="177415" progId="Equation.3">
                  <p:embed/>
                </p:oleObj>
              </mc:Choice>
              <mc:Fallback>
                <p:oleObj name="Equation" r:id="rId4" imgW="126725" imgH="17741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700" y="3163888"/>
                        <a:ext cx="287338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3"/>
          <p:cNvGraphicFramePr>
            <a:graphicFrameLocks noChangeAspect="1"/>
          </p:cNvGraphicFramePr>
          <p:nvPr/>
        </p:nvGraphicFramePr>
        <p:xfrm>
          <a:off x="2714625" y="3551238"/>
          <a:ext cx="215582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6" imgW="952087" imgH="241195" progId="Equation.3">
                  <p:embed/>
                </p:oleObj>
              </mc:Choice>
              <mc:Fallback>
                <p:oleObj name="Equation" r:id="rId6" imgW="952087" imgH="24119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3551238"/>
                        <a:ext cx="2155825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4"/>
          <p:cNvGraphicFramePr>
            <a:graphicFrameLocks noChangeAspect="1"/>
          </p:cNvGraphicFramePr>
          <p:nvPr/>
        </p:nvGraphicFramePr>
        <p:xfrm>
          <a:off x="3340100" y="4818063"/>
          <a:ext cx="16573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8" imgW="850531" imgH="393529" progId="Equation.3">
                  <p:embed/>
                </p:oleObj>
              </mc:Choice>
              <mc:Fallback>
                <p:oleObj name="Equation" r:id="rId8" imgW="850531" imgH="393529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0100" y="4818063"/>
                        <a:ext cx="16573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79196F-75DB-416A-95B4-A112560D62DA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752600" y="342900"/>
            <a:ext cx="7162800" cy="1143000"/>
          </a:xfrm>
          <a:prstGeom prst="rect">
            <a:avLst/>
          </a:prstGeom>
          <a:noFill/>
          <a:ln>
            <a:noFill/>
          </a:ln>
          <a:effectLst>
            <a:outerShdw dist="1347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Averaging Example</a:t>
            </a:r>
          </a:p>
        </p:txBody>
      </p:sp>
      <p:sp>
        <p:nvSpPr>
          <p:cNvPr id="825347" name="Rectangle 3"/>
          <p:cNvSpPr>
            <a:spLocks noChangeArrowheads="1"/>
          </p:cNvSpPr>
          <p:nvPr/>
        </p:nvSpPr>
        <p:spPr bwMode="auto">
          <a:xfrm>
            <a:off x="393700" y="1485900"/>
            <a:ext cx="81407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Again find                   using an averaging method.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endParaRPr 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Answer:  The procedure is to: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AutoNum type="arabicPeriod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Choose a value of     uniformly between 0 and 2. </a:t>
            </a:r>
          </a:p>
          <a:p>
            <a:pPr marL="990600" lvl="1" indent="-5334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AutoNum type="arabicPeriod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Score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Find first two moments of this method and calculate the expected mean and SD of mean. (Compare to previous method.)</a:t>
            </a:r>
          </a:p>
        </p:txBody>
      </p:sp>
      <p:graphicFrame>
        <p:nvGraphicFramePr>
          <p:cNvPr id="10245" name="Object 2"/>
          <p:cNvGraphicFramePr>
            <a:graphicFrameLocks noChangeAspect="1"/>
          </p:cNvGraphicFramePr>
          <p:nvPr/>
        </p:nvGraphicFramePr>
        <p:xfrm>
          <a:off x="3254375" y="1135063"/>
          <a:ext cx="1468438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4" imgW="647419" imgH="482391" progId="Equation.3">
                  <p:embed/>
                </p:oleObj>
              </mc:Choice>
              <mc:Fallback>
                <p:oleObj name="Equation" r:id="rId4" imgW="647419" imgH="48239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75" y="1135063"/>
                        <a:ext cx="1468438" cy="108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3"/>
          <p:cNvGraphicFramePr>
            <a:graphicFrameLocks noChangeAspect="1"/>
          </p:cNvGraphicFramePr>
          <p:nvPr/>
        </p:nvGraphicFramePr>
        <p:xfrm>
          <a:off x="4452938" y="3581400"/>
          <a:ext cx="287337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6" imgW="126725" imgH="177415" progId="Equation.3">
                  <p:embed/>
                </p:oleObj>
              </mc:Choice>
              <mc:Fallback>
                <p:oleObj name="Equation" r:id="rId6" imgW="126725" imgH="17741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2938" y="3581400"/>
                        <a:ext cx="287337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4"/>
          <p:cNvGraphicFramePr>
            <a:graphicFrameLocks noChangeAspect="1"/>
          </p:cNvGraphicFramePr>
          <p:nvPr/>
        </p:nvGraphicFramePr>
        <p:xfrm>
          <a:off x="2687638" y="4300538"/>
          <a:ext cx="215582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8" imgW="952087" imgH="241195" progId="Equation.3">
                  <p:embed/>
                </p:oleObj>
              </mc:Choice>
              <mc:Fallback>
                <p:oleObj name="Equation" r:id="rId8" imgW="952087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7638" y="4300538"/>
                        <a:ext cx="2155825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772A8CF-6359-4F1C-A156-E0851D81D740}" type="slidenum">
              <a:rPr lang="en-US" altLang="en-US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 smtClean="0"/>
          </a:p>
        </p:txBody>
      </p:sp>
      <p:sp>
        <p:nvSpPr>
          <p:cNvPr id="11267" name="Rectangle 2"/>
          <p:cNvSpPr>
            <a:spLocks noChangeArrowheads="1"/>
          </p:cNvSpPr>
          <p:nvPr/>
        </p:nvSpPr>
        <p:spPr bwMode="auto">
          <a:xfrm>
            <a:off x="1752600" y="342900"/>
            <a:ext cx="7162800" cy="1143000"/>
          </a:xfrm>
          <a:prstGeom prst="rect">
            <a:avLst/>
          </a:prstGeom>
          <a:noFill/>
          <a:ln>
            <a:noFill/>
          </a:ln>
          <a:effectLst>
            <a:outerShdw dist="13470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Control variates method</a:t>
            </a:r>
          </a:p>
        </p:txBody>
      </p:sp>
      <p:sp>
        <p:nvSpPr>
          <p:cNvPr id="827395" name="Rectangle 3"/>
          <p:cNvSpPr>
            <a:spLocks noChangeArrowheads="1"/>
          </p:cNvSpPr>
          <p:nvPr/>
        </p:nvSpPr>
        <p:spPr bwMode="auto">
          <a:xfrm>
            <a:off x="393700" y="1485900"/>
            <a:ext cx="8140700" cy="537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This method is the first of two methods that utilize a user-supplied second function,         , which is chosen to be a "well behaved" approximation to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What makes these methods so powerful is that they allow the user to take use of a priori knowledge about the function.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In the control variates method, the integral solution "begins" as the integral of the known function: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§"/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and uses the Monte Carlo approach to find an additive correction to this user-supplied guess. </a:t>
            </a:r>
          </a:p>
        </p:txBody>
      </p:sp>
      <p:graphicFrame>
        <p:nvGraphicFramePr>
          <p:cNvPr id="11269" name="Object 2"/>
          <p:cNvGraphicFramePr>
            <a:graphicFrameLocks noChangeAspect="1"/>
          </p:cNvGraphicFramePr>
          <p:nvPr/>
        </p:nvGraphicFramePr>
        <p:xfrm>
          <a:off x="2941638" y="5067300"/>
          <a:ext cx="1871662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4" name="Equation" r:id="rId4" imgW="825500" imgH="482600" progId="Equation.3">
                  <p:embed/>
                </p:oleObj>
              </mc:Choice>
              <mc:Fallback>
                <p:oleObj name="Equation" r:id="rId4" imgW="825500" imgH="482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638" y="5067300"/>
                        <a:ext cx="1871662" cy="1087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3"/>
          <p:cNvGraphicFramePr>
            <a:graphicFrameLocks noChangeAspect="1"/>
          </p:cNvGraphicFramePr>
          <p:nvPr/>
        </p:nvGraphicFramePr>
        <p:xfrm>
          <a:off x="7292975" y="1890713"/>
          <a:ext cx="690563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6" imgW="304536" imgH="215713" progId="Equation.3">
                  <p:embed/>
                </p:oleObj>
              </mc:Choice>
              <mc:Fallback>
                <p:oleObj name="Equation" r:id="rId6" imgW="304536" imgH="215713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2975" y="1890713"/>
                        <a:ext cx="690563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4"/>
          <p:cNvGraphicFramePr>
            <a:graphicFrameLocks noChangeAspect="1"/>
          </p:cNvGraphicFramePr>
          <p:nvPr/>
        </p:nvGraphicFramePr>
        <p:xfrm>
          <a:off x="7223125" y="2257425"/>
          <a:ext cx="747713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8" imgW="330057" imgH="215806" progId="Equation.3">
                  <p:embed/>
                </p:oleObj>
              </mc:Choice>
              <mc:Fallback>
                <p:oleObj name="Equation" r:id="rId8" imgW="330057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25" y="2257425"/>
                        <a:ext cx="747713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parkle">
  <a:themeElements>
    <a:clrScheme name="Sparkl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BCBCB"/>
      </a:accent1>
      <a:accent2>
        <a:srgbClr val="EAEAEA"/>
      </a:accent2>
      <a:accent3>
        <a:srgbClr val="FFFFFF"/>
      </a:accent3>
      <a:accent4>
        <a:srgbClr val="000000"/>
      </a:accent4>
      <a:accent5>
        <a:srgbClr val="E2E2E2"/>
      </a:accent5>
      <a:accent6>
        <a:srgbClr val="D4D4D4"/>
      </a:accent6>
      <a:hlink>
        <a:srgbClr val="5F5F5F"/>
      </a:hlink>
      <a:folHlink>
        <a:srgbClr val="969696"/>
      </a:folHlink>
    </a:clrScheme>
    <a:fontScheme name="Spark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parkle 1">
        <a:dk1>
          <a:srgbClr val="000000"/>
        </a:dk1>
        <a:lt1>
          <a:srgbClr val="DDDDDD"/>
        </a:lt1>
        <a:dk2>
          <a:srgbClr val="0000FF"/>
        </a:dk2>
        <a:lt2>
          <a:srgbClr val="00CCCC"/>
        </a:lt2>
        <a:accent1>
          <a:srgbClr val="B2B2B2"/>
        </a:accent1>
        <a:accent2>
          <a:srgbClr val="FF9933"/>
        </a:accent2>
        <a:accent3>
          <a:srgbClr val="AAAAFF"/>
        </a:accent3>
        <a:accent4>
          <a:srgbClr val="BDBDBD"/>
        </a:accent4>
        <a:accent5>
          <a:srgbClr val="D5D5D5"/>
        </a:accent5>
        <a:accent6>
          <a:srgbClr val="E78A2D"/>
        </a:accent6>
        <a:hlink>
          <a:srgbClr val="CC00CC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kle 2">
        <a:dk1>
          <a:srgbClr val="000000"/>
        </a:dk1>
        <a:lt1>
          <a:srgbClr val="CCCCFF"/>
        </a:lt1>
        <a:dk2>
          <a:srgbClr val="003399"/>
        </a:dk2>
        <a:lt2>
          <a:srgbClr val="76E0E6"/>
        </a:lt2>
        <a:accent1>
          <a:srgbClr val="66CCFF"/>
        </a:accent1>
        <a:accent2>
          <a:srgbClr val="6666FF"/>
        </a:accent2>
        <a:accent3>
          <a:srgbClr val="E2E2FF"/>
        </a:accent3>
        <a:accent4>
          <a:srgbClr val="000000"/>
        </a:accent4>
        <a:accent5>
          <a:srgbClr val="B8E2FF"/>
        </a:accent5>
        <a:accent6>
          <a:srgbClr val="5C5CE7"/>
        </a:accent6>
        <a:hlink>
          <a:srgbClr val="00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C:\MSOffice95\Templates\Presentation Designs\Sparkle.pot</Template>
  <TotalTime>2647</TotalTime>
  <Words>1463</Words>
  <Application>Microsoft Office PowerPoint</Application>
  <PresentationFormat>On-screen Show (4:3)</PresentationFormat>
  <Paragraphs>195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Sparkle</vt:lpstr>
      <vt:lpstr>Equation</vt:lpstr>
      <vt:lpstr>Lesson 8: Basic Monte Carlo integration</vt:lpstr>
      <vt:lpstr>Monte Carlo Integration </vt:lpstr>
      <vt:lpstr>Four particular integration methods</vt:lpstr>
      <vt:lpstr>Rejection method</vt:lpstr>
      <vt:lpstr>Rejection method (2)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HW</vt:lpstr>
      <vt:lpstr>HW (2)</vt:lpstr>
      <vt:lpstr>Law of Large Numbers (2)</vt:lpstr>
      <vt:lpstr>Using the Law of Large Numbers</vt:lpstr>
      <vt:lpstr>Dirac substitution</vt:lpstr>
      <vt:lpstr>Dirac substitution</vt:lpstr>
      <vt:lpstr>Dirac substitution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Criticality Safety and Radiation Shielding Team</dc:title>
  <dc:creator>Ronald E. Pevey</dc:creator>
  <cp:lastModifiedBy>Pevey, Ronald E</cp:lastModifiedBy>
  <cp:revision>119</cp:revision>
  <cp:lastPrinted>2017-04-10T21:06:04Z</cp:lastPrinted>
  <dcterms:created xsi:type="dcterms:W3CDTF">1995-05-28T16:29:18Z</dcterms:created>
  <dcterms:modified xsi:type="dcterms:W3CDTF">2019-03-25T20:40:22Z</dcterms:modified>
</cp:coreProperties>
</file>