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72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5" r:id="rId21"/>
    <p:sldId id="426" r:id="rId22"/>
    <p:sldId id="427" r:id="rId23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FF82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 snapToGrid="0"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3" tIns="46152" rIns="92303" bIns="46152" numCol="1" anchor="t" anchorCtr="0" compatLnSpc="1">
            <a:prstTxWarp prst="textNoShape">
              <a:avLst/>
            </a:prstTxWarp>
          </a:bodyPr>
          <a:lstStyle>
            <a:lvl1pPr defTabSz="922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3" tIns="46152" rIns="92303" bIns="46152" numCol="1" anchor="t" anchorCtr="0" compatLnSpc="1">
            <a:prstTxWarp prst="textNoShape">
              <a:avLst/>
            </a:prstTxWarp>
          </a:bodyPr>
          <a:lstStyle>
            <a:lvl1pPr algn="r" defTabSz="922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2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3" tIns="46152" rIns="92303" bIns="46152" numCol="1" anchor="b" anchorCtr="0" compatLnSpc="1">
            <a:prstTxWarp prst="textNoShape">
              <a:avLst/>
            </a:prstTxWarp>
          </a:bodyPr>
          <a:lstStyle>
            <a:lvl1pPr defTabSz="922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2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3" tIns="46152" rIns="92303" bIns="46152" numCol="1" anchor="b" anchorCtr="0" compatLnSpc="1">
            <a:prstTxWarp prst="textNoShape">
              <a:avLst/>
            </a:prstTxWarp>
          </a:bodyPr>
          <a:lstStyle>
            <a:lvl1pPr algn="r" defTabSz="922275">
              <a:defRPr sz="1200"/>
            </a:lvl1pPr>
          </a:lstStyle>
          <a:p>
            <a:pPr>
              <a:defRPr/>
            </a:pPr>
            <a:fld id="{AAE9F7B0-4E23-4E1B-8112-1E220837A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64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872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106" y="4380068"/>
            <a:ext cx="5547989" cy="41484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106" y="4380068"/>
            <a:ext cx="5547989" cy="41484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106" y="4380068"/>
            <a:ext cx="5547989" cy="41484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106" y="4380068"/>
            <a:ext cx="5547989" cy="41484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106" y="4380068"/>
            <a:ext cx="5547989" cy="41484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106" y="4380068"/>
            <a:ext cx="5547989" cy="41484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106" y="4380068"/>
            <a:ext cx="5547989" cy="41484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106" y="4380068"/>
            <a:ext cx="5547989" cy="41484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106" y="4380068"/>
            <a:ext cx="5547989" cy="41484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106" y="4380068"/>
            <a:ext cx="5547989" cy="41484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4"/>
            <a:ext cx="5546725" cy="41481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46" tIns="45323" rIns="90646" bIns="4532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4"/>
            <a:ext cx="5546725" cy="41481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46" tIns="45323" rIns="90646" bIns="4532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2150"/>
            <a:ext cx="4606925" cy="34559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54" tIns="45327" rIns="90654" bIns="45327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12850" y="623252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651250" y="6232525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NE421 Nuclear Criticality Safety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 wrap="none" lIns="92075" tIns="46038" rIns="92075" bIns="46038" anchor="ctr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D77686B8-C600-4BA0-806D-C20AD37D8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7A64B-EFEB-4E47-8027-252DBBDD7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A704B-93F8-4FC8-AA8E-698C9243D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429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6D3AE-86F5-4072-9C30-13065E632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429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52C2F-979C-4A92-95C7-D3E092E3F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752600" y="3429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C0CC9-5379-4998-BC4C-27503D09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64EBA-5687-45D5-9FB5-112852962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FD11F-BE9C-4908-9693-516A3B432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24237-24DA-48D7-A041-BFE722404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B4D9D-18F8-4D5B-94A1-963AEA7CF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19868-6442-473A-BEDD-90461F337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F89B8-79D5-4006-B4B8-A5A7E6CF6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86EE0-40DF-4013-8246-88957ED0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A7A02-B42B-41A4-A8B6-C10695D58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</a:t>
            </a:r>
          </a:p>
          <a:p>
            <a:pPr lvl="2"/>
            <a:r>
              <a:rPr lang="en-US" smtClean="0"/>
              <a:t>Third</a:t>
            </a:r>
          </a:p>
        </p:txBody>
      </p:sp>
      <p:pic>
        <p:nvPicPr>
          <p:cNvPr id="36868" name="Picture 4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4572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8AE2F1-3BF5-4F19-A0A7-71C648376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D4616E-7B26-482A-B305-D9A83F2DB6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Lesson 9: Basic Monte Carlo integration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395413"/>
            <a:ext cx="8251825" cy="4914900"/>
          </a:xfrm>
        </p:spPr>
        <p:txBody>
          <a:bodyPr/>
          <a:lstStyle/>
          <a:p>
            <a:pPr marL="590550" indent="-533400">
              <a:defRPr/>
            </a:pPr>
            <a:r>
              <a:rPr lang="en-US" dirty="0" smtClean="0"/>
              <a:t>MC evaluation of integral equations</a:t>
            </a:r>
          </a:p>
          <a:p>
            <a:pPr marL="590550" indent="-533400">
              <a:defRPr/>
            </a:pPr>
            <a:r>
              <a:rPr lang="en-US" dirty="0" smtClean="0"/>
              <a:t>Generalization of this technique to solve general differential equation sets</a:t>
            </a:r>
          </a:p>
          <a:p>
            <a:pPr marL="590550" indent="-533400">
              <a:defRPr/>
            </a:pPr>
            <a:r>
              <a:rPr lang="en-US" dirty="0" smtClean="0"/>
              <a:t>Linked equations</a:t>
            </a:r>
          </a:p>
          <a:p>
            <a:pPr marL="590550" indent="-533400">
              <a:defRPr/>
            </a:pPr>
            <a:r>
              <a:rPr lang="en-US" dirty="0" smtClean="0"/>
              <a:t>Neumann technique for recurrent equations</a:t>
            </a:r>
          </a:p>
          <a:p>
            <a:pPr marL="990600" lvl="1" indent="-533400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3A83598-8A9C-4B72-BE00-BDAA2D22BDE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Linked equation example (4)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85900"/>
            <a:ext cx="8458200" cy="5372100"/>
          </a:xfrm>
        </p:spPr>
        <p:txBody>
          <a:bodyPr/>
          <a:lstStyle/>
          <a:p>
            <a:pPr marL="609600" indent="-609600">
              <a:defRPr/>
            </a:pPr>
            <a:r>
              <a:rPr lang="en-US" sz="2400" smtClean="0"/>
              <a:t>Now let’s do it.</a:t>
            </a:r>
          </a:p>
          <a:p>
            <a:pPr marL="609600" indent="-609600">
              <a:defRPr/>
            </a:pPr>
            <a:r>
              <a:rPr lang="en-US" sz="2400" smtClean="0"/>
              <a:t>What PDF’s to use?</a:t>
            </a:r>
          </a:p>
          <a:p>
            <a:pPr marL="990600" lvl="1" indent="-533400">
              <a:defRPr/>
            </a:pPr>
            <a:r>
              <a:rPr lang="en-US" sz="2000" smtClean="0"/>
              <a:t>Flat</a:t>
            </a:r>
          </a:p>
          <a:p>
            <a:pPr marL="990600" lvl="1" indent="-533400">
              <a:defRPr/>
            </a:pPr>
            <a:r>
              <a:rPr lang="en-US" sz="2000" smtClean="0"/>
              <a:t>Better than flat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C04FB7-2036-44BE-9611-1C51F281A21F}" type="slidenum">
              <a:rPr lang="en-US"/>
              <a:pPr/>
              <a:t>11</a:t>
            </a:fld>
            <a:endParaRPr lang="en-US"/>
          </a:p>
        </p:txBody>
      </p:sp>
      <p:sp>
        <p:nvSpPr>
          <p:cNvPr id="95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Sampling from recurring equations: Neumann series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1625600"/>
            <a:ext cx="7772400" cy="5232400"/>
          </a:xfrm>
        </p:spPr>
        <p:txBody>
          <a:bodyPr/>
          <a:lstStyle/>
          <a:p>
            <a:pPr marL="609600" indent="-609600">
              <a:defRPr/>
            </a:pPr>
            <a:r>
              <a:rPr lang="en-US" sz="2400" smtClean="0"/>
              <a:t>Sampling from recurring equations introduces a complexity:  We cannot use the above procedure because, the procedure requires that we sample from </a:t>
            </a:r>
            <a:r>
              <a:rPr lang="en-US" sz="2400" i="1" smtClean="0"/>
              <a:t>f(x)</a:t>
            </a:r>
            <a:r>
              <a:rPr lang="en-US" sz="2400" smtClean="0"/>
              <a:t> on the right-hand side in order to sample from </a:t>
            </a:r>
            <a:r>
              <a:rPr lang="en-US" sz="2400" i="1" smtClean="0"/>
              <a:t>f(x)</a:t>
            </a:r>
            <a:r>
              <a:rPr lang="en-US" sz="2400" smtClean="0"/>
              <a:t> on the left-hand side.</a:t>
            </a:r>
          </a:p>
          <a:p>
            <a:pPr marL="609600" indent="-609600">
              <a:defRPr/>
            </a:pPr>
            <a:r>
              <a:rPr lang="en-US" sz="2400" smtClean="0"/>
              <a:t>However, for linear occurrences of </a:t>
            </a:r>
            <a:r>
              <a:rPr lang="en-US" sz="2400" i="1" smtClean="0"/>
              <a:t>f(x)</a:t>
            </a:r>
            <a:r>
              <a:rPr lang="en-US" sz="2400" smtClean="0"/>
              <a:t> on the right-hand side, we can "bootstrap" a solution by representing </a:t>
            </a:r>
            <a:r>
              <a:rPr lang="en-US" sz="2400" i="1" smtClean="0"/>
              <a:t>f(x)</a:t>
            </a:r>
            <a:r>
              <a:rPr lang="en-US" sz="2400" smtClean="0"/>
              <a:t> as an infinite Neumann series:</a:t>
            </a:r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r>
              <a:rPr lang="en-US" sz="2400" smtClean="0"/>
              <a:t>	on BOTH sides of the equation and properly lining up terms.</a:t>
            </a:r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1939925" y="4845050"/>
          <a:ext cx="45529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0" name="Equation" r:id="rId4" imgW="1663560" imgH="190440" progId="Equation.3">
                  <p:embed/>
                </p:oleObj>
              </mc:Choice>
              <mc:Fallback>
                <p:oleObj name="Equation" r:id="rId4" imgW="1663560" imgH="190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4845050"/>
                        <a:ext cx="45529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F57D1B-1D7C-4599-9E3A-4733ABF886C1}" type="slidenum">
              <a:rPr lang="en-US"/>
              <a:pPr/>
              <a:t>12</a:t>
            </a:fld>
            <a:endParaRPr lang="en-US"/>
          </a:p>
        </p:txBody>
      </p:sp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Neumann series (2)</a:t>
            </a:r>
          </a:p>
        </p:txBody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1625600"/>
            <a:ext cx="7772400" cy="4914900"/>
          </a:xfrm>
        </p:spPr>
        <p:txBody>
          <a:bodyPr/>
          <a:lstStyle/>
          <a:p>
            <a:pPr marL="609600" indent="-609600">
              <a:defRPr/>
            </a:pPr>
            <a:r>
              <a:rPr lang="en-US" sz="2400" smtClean="0"/>
              <a:t>If we have the general linear recurring integral equation:</a:t>
            </a:r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r>
              <a:rPr lang="en-US" sz="2400" smtClean="0"/>
              <a:t>	with known “source” term </a:t>
            </a:r>
            <a:r>
              <a:rPr lang="en-US" sz="2400" i="1" smtClean="0"/>
              <a:t>q(x)</a:t>
            </a:r>
            <a:r>
              <a:rPr lang="en-US" sz="2400" smtClean="0"/>
              <a:t> and linear operator </a:t>
            </a:r>
            <a:r>
              <a:rPr lang="en-US" sz="2400" i="1" smtClean="0"/>
              <a:t>K(x’,x)</a:t>
            </a:r>
            <a:r>
              <a:rPr lang="en-US" sz="2400" smtClean="0"/>
              <a:t>, we can substitute to get:</a:t>
            </a:r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defRPr/>
            </a:pPr>
            <a:r>
              <a:rPr lang="en-US" sz="2400" smtClean="0"/>
              <a:t>We can “line up” the left hand and right hand terms in the following way:</a:t>
            </a:r>
          </a:p>
        </p:txBody>
      </p:sp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2527300" y="2332038"/>
          <a:ext cx="376396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8" name="Equation" r:id="rId4" imgW="1993680" imgH="469800" progId="Equation.3">
                  <p:embed/>
                </p:oleObj>
              </mc:Choice>
              <mc:Fallback>
                <p:oleObj name="Equation" r:id="rId4" imgW="199368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2332038"/>
                        <a:ext cx="3763963" cy="88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661988" y="4287838"/>
          <a:ext cx="708977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9" name="Equation" r:id="rId6" imgW="3504960" imgH="469800" progId="Equation.3">
                  <p:embed/>
                </p:oleObj>
              </mc:Choice>
              <mc:Fallback>
                <p:oleObj name="Equation" r:id="rId6" imgW="3504960" imgH="46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4287838"/>
                        <a:ext cx="7089775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10F2B91-9677-4CDE-A6C0-EE3150ED2013}" type="slidenum">
              <a:rPr lang="en-US"/>
              <a:pPr/>
              <a:t>13</a:t>
            </a:fld>
            <a:endParaRPr lang="en-US"/>
          </a:p>
        </p:txBody>
      </p:sp>
      <p:sp>
        <p:nvSpPr>
          <p:cNvPr id="96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Neumann series (3)</a:t>
            </a:r>
          </a:p>
        </p:txBody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3771900"/>
            <a:ext cx="7772400" cy="4914900"/>
          </a:xfrm>
        </p:spPr>
        <p:txBody>
          <a:bodyPr/>
          <a:lstStyle/>
          <a:p>
            <a:pPr marL="609600" indent="-609600">
              <a:defRPr/>
            </a:pPr>
            <a:r>
              <a:rPr lang="en-US" sz="2400" smtClean="0"/>
              <a:t>Obviously, the sum of the solutions of these coupled equations obeys the original equation.</a:t>
            </a:r>
          </a:p>
          <a:p>
            <a:pPr marL="609600" indent="-609600">
              <a:defRPr/>
            </a:pPr>
            <a:r>
              <a:rPr lang="en-US" sz="2400" smtClean="0"/>
              <a:t>We solve them sequentially, eliminating the circular dependence</a:t>
            </a:r>
          </a:p>
          <a:p>
            <a:pPr marL="609600" indent="-609600">
              <a:defRPr/>
            </a:pPr>
            <a:r>
              <a:rPr lang="en-US" sz="2400" smtClean="0"/>
              <a:t>Of course, this procedure has an infinite number of steps for each sample of , so it will have to be truncated somehow, but -- before worrying about that -- let us first look at an example.</a:t>
            </a:r>
          </a:p>
        </p:txBody>
      </p:sp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2717800" y="1144588"/>
          <a:ext cx="3130550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8" name="Equation" r:id="rId4" imgW="1726920" imgH="1422360" progId="Equation.3">
                  <p:embed/>
                </p:oleObj>
              </mc:Choice>
              <mc:Fallback>
                <p:oleObj name="Equation" r:id="rId4" imgW="1726920" imgH="1422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800" y="1144588"/>
                        <a:ext cx="3130550" cy="257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5593A69-EEB3-4206-AEEF-D1982B25DB87}" type="slidenum">
              <a:rPr lang="en-US"/>
              <a:pPr/>
              <a:t>14</a:t>
            </a:fld>
            <a:endParaRPr lang="en-US"/>
          </a:p>
        </p:txBody>
      </p:sp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Neumann series (4)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22400"/>
            <a:ext cx="7772400" cy="4914900"/>
          </a:xfrm>
        </p:spPr>
        <p:txBody>
          <a:bodyPr/>
          <a:lstStyle/>
          <a:p>
            <a:pPr marL="609600" indent="-609600">
              <a:defRPr/>
            </a:pPr>
            <a:r>
              <a:rPr lang="en-US" smtClean="0"/>
              <a:t>Example: Develop an infinite sampling procedure for the recurring equation:</a:t>
            </a:r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r>
              <a:rPr lang="en-US" smtClean="0"/>
              <a:t>Answer: Integrating the differential equation over x from 0 to x (and applying the boundary condition) gives us the recurring integral equation:</a:t>
            </a:r>
          </a:p>
        </p:txBody>
      </p:sp>
      <p:graphicFrame>
        <p:nvGraphicFramePr>
          <p:cNvPr id="111618" name="Object 2"/>
          <p:cNvGraphicFramePr>
            <a:graphicFrameLocks noChangeAspect="1"/>
          </p:cNvGraphicFramePr>
          <p:nvPr/>
        </p:nvGraphicFramePr>
        <p:xfrm>
          <a:off x="2244725" y="2336800"/>
          <a:ext cx="44291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6" name="Equation" r:id="rId4" imgW="1688760" imgH="355320" progId="Equation.3">
                  <p:embed/>
                </p:oleObj>
              </mc:Choice>
              <mc:Fallback>
                <p:oleObj name="Equation" r:id="rId4" imgW="1688760" imgH="3553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336800"/>
                        <a:ext cx="442912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19" name="Object 3"/>
          <p:cNvGraphicFramePr>
            <a:graphicFrameLocks noChangeAspect="1"/>
          </p:cNvGraphicFramePr>
          <p:nvPr/>
        </p:nvGraphicFramePr>
        <p:xfrm>
          <a:off x="2051050" y="5202238"/>
          <a:ext cx="4462463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7" name="Equation" r:id="rId6" imgW="1536480" imgH="495000" progId="Equation.3">
                  <p:embed/>
                </p:oleObj>
              </mc:Choice>
              <mc:Fallback>
                <p:oleObj name="Equation" r:id="rId6" imgW="1536480" imgH="495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202238"/>
                        <a:ext cx="4462463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BFE8EA-811F-4BED-AC80-C3E7467A16DB}" type="slidenum">
              <a:rPr lang="en-US"/>
              <a:pPr/>
              <a:t>15</a:t>
            </a:fld>
            <a:endParaRPr lang="en-US"/>
          </a:p>
        </p:txBody>
      </p:sp>
      <p:sp>
        <p:nvSpPr>
          <p:cNvPr id="96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Neumann series (5)</a:t>
            </a:r>
          </a:p>
        </p:txBody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22400"/>
            <a:ext cx="7772400" cy="4914900"/>
          </a:xfrm>
        </p:spPr>
        <p:txBody>
          <a:bodyPr/>
          <a:lstStyle/>
          <a:p>
            <a:pPr marL="609600" indent="-609600">
              <a:defRPr/>
            </a:pPr>
            <a:r>
              <a:rPr lang="en-US" smtClean="0"/>
              <a:t>If we insert the infinite Neumann series for the function on both sides, we get the following coupled equations:</a:t>
            </a:r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buFontTx/>
              <a:buNone/>
              <a:defRPr/>
            </a:pPr>
            <a:endParaRPr lang="en-US" smtClean="0"/>
          </a:p>
        </p:txBody>
      </p:sp>
      <p:graphicFrame>
        <p:nvGraphicFramePr>
          <p:cNvPr id="112642" name="Object 2"/>
          <p:cNvGraphicFramePr>
            <a:graphicFrameLocks noChangeAspect="1"/>
          </p:cNvGraphicFramePr>
          <p:nvPr/>
        </p:nvGraphicFramePr>
        <p:xfrm>
          <a:off x="2832100" y="2998788"/>
          <a:ext cx="2876550" cy="343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6" name="Equation" r:id="rId4" imgW="990360" imgH="1180800" progId="Equation.3">
                  <p:embed/>
                </p:oleObj>
              </mc:Choice>
              <mc:Fallback>
                <p:oleObj name="Equation" r:id="rId4" imgW="990360" imgH="1180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2998788"/>
                        <a:ext cx="2876550" cy="343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BAD023-121B-467E-A45F-DB6FE2CE4E35}" type="slidenum">
              <a:rPr lang="en-US"/>
              <a:pPr/>
              <a:t>16</a:t>
            </a:fld>
            <a:endParaRPr lang="en-US"/>
          </a:p>
        </p:txBody>
      </p:sp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Neumann series (6)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22400"/>
            <a:ext cx="7772400" cy="4914900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r>
              <a:rPr lang="en-US" smtClean="0"/>
              <a:t>Since the function </a:t>
            </a:r>
            <a:r>
              <a:rPr lang="en-US" i="1" smtClean="0"/>
              <a:t>f(x)</a:t>
            </a:r>
            <a:r>
              <a:rPr lang="en-US" smtClean="0"/>
              <a:t> is the infinite sum of these, the procedure to sample from is:</a:t>
            </a:r>
          </a:p>
          <a:p>
            <a:pPr marL="609600" indent="-609600">
              <a:buFontTx/>
              <a:buNone/>
              <a:defRPr/>
            </a:pPr>
            <a:r>
              <a:rPr lang="en-US" smtClean="0"/>
              <a:t>1. Sample from         using:</a:t>
            </a:r>
          </a:p>
          <a:p>
            <a:pPr marL="609600" indent="-609600">
              <a:buFontTx/>
              <a:buNone/>
              <a:defRPr/>
            </a:pPr>
            <a:endParaRPr lang="en-US" smtClean="0"/>
          </a:p>
          <a:p>
            <a:pPr marL="609600" indent="-609600">
              <a:buFontTx/>
              <a:buNone/>
              <a:defRPr/>
            </a:pPr>
            <a:endParaRPr lang="en-US" smtClean="0"/>
          </a:p>
          <a:p>
            <a:pPr marL="609600" indent="-609600">
              <a:buFontTx/>
              <a:buNone/>
              <a:defRPr/>
            </a:pPr>
            <a:endParaRPr lang="en-US" smtClean="0"/>
          </a:p>
          <a:p>
            <a:pPr marL="609600" indent="-609600">
              <a:buFontTx/>
              <a:buNone/>
              <a:defRPr/>
            </a:pPr>
            <a:r>
              <a:rPr lang="en-US" smtClean="0"/>
              <a:t>2. Sample from         using the above sample:</a:t>
            </a:r>
          </a:p>
          <a:p>
            <a:pPr marL="1371600" lvl="2" indent="-457200">
              <a:buFontTx/>
              <a:buNone/>
              <a:defRPr/>
            </a:pPr>
            <a:endParaRPr lang="en-US" smtClean="0"/>
          </a:p>
          <a:p>
            <a:pPr marL="609600" indent="-609600">
              <a:buFontTx/>
              <a:buNone/>
              <a:defRPr/>
            </a:pPr>
            <a:r>
              <a:rPr lang="en-US" smtClean="0"/>
              <a:t>	</a:t>
            </a:r>
          </a:p>
        </p:txBody>
      </p:sp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3168650" y="2444750"/>
          <a:ext cx="69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2" name="Equation" r:id="rId4" imgW="317160" imgH="190440" progId="Equation.3">
                  <p:embed/>
                </p:oleObj>
              </mc:Choice>
              <mc:Fallback>
                <p:oleObj name="Equation" r:id="rId4" imgW="317160" imgH="190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2444750"/>
                        <a:ext cx="698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2073275" y="2944813"/>
          <a:ext cx="42894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3" name="Equation" r:id="rId6" imgW="2108160" imgH="711000" progId="Equation.DSMT4">
                  <p:embed/>
                </p:oleObj>
              </mc:Choice>
              <mc:Fallback>
                <p:oleObj name="Equation" r:id="rId6" imgW="210816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944813"/>
                        <a:ext cx="428942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68" name="Object 4"/>
          <p:cNvGraphicFramePr>
            <a:graphicFrameLocks noChangeAspect="1"/>
          </p:cNvGraphicFramePr>
          <p:nvPr/>
        </p:nvGraphicFramePr>
        <p:xfrm>
          <a:off x="3167063" y="4462463"/>
          <a:ext cx="754062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4" name="Equation" r:id="rId8" imgW="342720" imgH="215640" progId="Equation.3">
                  <p:embed/>
                </p:oleObj>
              </mc:Choice>
              <mc:Fallback>
                <p:oleObj name="Equation" r:id="rId8" imgW="3427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462463"/>
                        <a:ext cx="754062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69" name="Object 5"/>
          <p:cNvGraphicFramePr>
            <a:graphicFrameLocks noChangeAspect="1"/>
          </p:cNvGraphicFramePr>
          <p:nvPr/>
        </p:nvGraphicFramePr>
        <p:xfrm>
          <a:off x="1158875" y="4953000"/>
          <a:ext cx="6197600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5" name="Equation" r:id="rId10" imgW="3441600" imgH="965160" progId="Equation.DSMT4">
                  <p:embed/>
                </p:oleObj>
              </mc:Choice>
              <mc:Fallback>
                <p:oleObj name="Equation" r:id="rId10" imgW="3441600" imgH="965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4953000"/>
                        <a:ext cx="6197600" cy="173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F749A6-C03F-4E15-BB6E-879D5B869F97}" type="slidenum">
              <a:rPr lang="en-US"/>
              <a:pPr/>
              <a:t>17</a:t>
            </a:fld>
            <a:endParaRPr lang="en-US"/>
          </a:p>
        </p:txBody>
      </p:sp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Neumann series (7)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800" y="1282700"/>
            <a:ext cx="8077200" cy="4114800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r>
              <a:rPr lang="en-US" sz="2400" smtClean="0"/>
              <a:t>	3. Sample from         using the above sample:</a:t>
            </a:r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r>
              <a:rPr lang="en-US" sz="2400" smtClean="0"/>
              <a:t>…Sample from         using the above sample:</a:t>
            </a:r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</p:txBody>
      </p:sp>
      <p:graphicFrame>
        <p:nvGraphicFramePr>
          <p:cNvPr id="114690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362200" y="3987800"/>
          <a:ext cx="6858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6" name="Equation" r:id="rId4" imgW="495000" imgH="253800" progId="Equation.DSMT4">
                  <p:embed/>
                </p:oleObj>
              </mc:Choice>
              <mc:Fallback>
                <p:oleObj name="Equation" r:id="rId4" imgW="49500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987800"/>
                        <a:ext cx="6858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2898775" y="1262063"/>
          <a:ext cx="7810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7" name="Equation" r:id="rId6" imgW="355320" imgH="215640" progId="Equation.DSMT4">
                  <p:embed/>
                </p:oleObj>
              </mc:Choice>
              <mc:Fallback>
                <p:oleObj name="Equation" r:id="rId6" imgW="355320" imgH="215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1262063"/>
                        <a:ext cx="78105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1169988" y="1841500"/>
          <a:ext cx="6146800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8" name="Equation" r:id="rId8" imgW="3416040" imgH="965160" progId="Equation.DSMT4">
                  <p:embed/>
                </p:oleObj>
              </mc:Choice>
              <mc:Fallback>
                <p:oleObj name="Equation" r:id="rId8" imgW="341604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1841500"/>
                        <a:ext cx="6146800" cy="173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" y="4381500"/>
          <a:ext cx="7256463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9" name="Equation" r:id="rId10" imgW="3835080" imgH="1015920" progId="Equation.DSMT4">
                  <p:embed/>
                </p:oleObj>
              </mc:Choice>
              <mc:Fallback>
                <p:oleObj name="Equation" r:id="rId10" imgW="3835080" imgH="10159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81500"/>
                        <a:ext cx="7256463" cy="192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95C3578-571B-4B62-A252-6D5DA7D0760B}" type="slidenum">
              <a:rPr lang="en-US"/>
              <a:pPr/>
              <a:t>18</a:t>
            </a:fld>
            <a:endParaRPr lang="en-US"/>
          </a:p>
        </p:txBody>
      </p:sp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Neumann series (8)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22400"/>
            <a:ext cx="7772400" cy="4914900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r>
              <a:rPr lang="en-US" sz="2400" dirty="0" smtClean="0"/>
              <a:t>Observations: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1800" dirty="0" smtClean="0"/>
              <a:t>The procedure is infinite in theory, but not infinite in practice because as soon as we pick a value of x that is SMALLER than the one before it, then the weight will go to zero.  Once this happens, of course, we can ignore the </a:t>
            </a:r>
            <a:r>
              <a:rPr lang="en-US" sz="1800" dirty="0" smtClean="0"/>
              <a:t>rest of the series</a:t>
            </a:r>
            <a:r>
              <a:rPr lang="en-US" sz="1800" dirty="0" smtClean="0"/>
              <a:t> </a:t>
            </a:r>
            <a:r>
              <a:rPr lang="en-US" sz="1800" dirty="0" smtClean="0"/>
              <a:t>because they will be zero as well.  What else could we do to terminate the sequence?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1800" dirty="0" smtClean="0"/>
              <a:t>We must remember that it is not a single sample of </a:t>
            </a:r>
            <a:r>
              <a:rPr lang="en-US" sz="1800" i="1" dirty="0" smtClean="0"/>
              <a:t>f</a:t>
            </a:r>
            <a:r>
              <a:rPr lang="en-US" sz="1800" i="1" baseline="-25000" dirty="0" smtClean="0"/>
              <a:t>0</a:t>
            </a:r>
            <a:r>
              <a:rPr lang="en-US" sz="1800" i="1" dirty="0" smtClean="0"/>
              <a:t>(x)</a:t>
            </a:r>
            <a:r>
              <a:rPr lang="en-US" sz="1800" dirty="0" smtClean="0"/>
              <a:t> or </a:t>
            </a:r>
            <a:r>
              <a:rPr lang="en-US" sz="1800" i="1" dirty="0" smtClean="0"/>
              <a:t>f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(x)</a:t>
            </a:r>
            <a:r>
              <a:rPr lang="en-US" sz="1800" dirty="0" smtClean="0"/>
              <a:t> , etc., that constitutes our sample of the function, but ALL OF THEM together.  Therefore, the </a:t>
            </a:r>
            <a:r>
              <a:rPr lang="en-US" sz="1800" dirty="0" err="1" smtClean="0"/>
              <a:t>i'th</a:t>
            </a:r>
            <a:r>
              <a:rPr lang="en-US" sz="1800" dirty="0" smtClean="0"/>
              <a:t> sample of </a:t>
            </a:r>
            <a:r>
              <a:rPr lang="en-US" sz="1800" i="1" dirty="0" smtClean="0"/>
              <a:t>f(x)</a:t>
            </a:r>
            <a:r>
              <a:rPr lang="en-US" sz="1800" dirty="0" smtClean="0"/>
              <a:t> is, formally:</a:t>
            </a:r>
          </a:p>
          <a:p>
            <a:pPr marL="609600" indent="-609600">
              <a:defRPr/>
            </a:pPr>
            <a:endParaRPr lang="en-US" sz="1800" dirty="0" smtClean="0"/>
          </a:p>
          <a:p>
            <a:pPr marL="609600" indent="-609600">
              <a:defRPr/>
            </a:pPr>
            <a:endParaRPr lang="en-US" sz="2400" dirty="0" smtClean="0"/>
          </a:p>
          <a:p>
            <a:pPr marL="609600" indent="-609600">
              <a:defRPr/>
            </a:pPr>
            <a:endParaRPr lang="en-US" sz="2400" dirty="0" smtClean="0"/>
          </a:p>
          <a:p>
            <a:pPr marL="609600" indent="-609600"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en-US" sz="1800" dirty="0" smtClean="0"/>
              <a:t>Note: We do NOT divide by the number of contributions to the </a:t>
            </a:r>
            <a:r>
              <a:rPr lang="en-US" sz="1800" dirty="0" err="1" smtClean="0"/>
              <a:t>i</a:t>
            </a:r>
            <a:r>
              <a:rPr lang="en-US" sz="1800" baseline="30000" dirty="0" err="1" smtClean="0"/>
              <a:t>th</a:t>
            </a:r>
            <a:r>
              <a:rPr lang="en-US" sz="1800" dirty="0" smtClean="0"/>
              <a:t> sample          </a:t>
            </a:r>
          </a:p>
        </p:txBody>
      </p:sp>
      <p:graphicFrame>
        <p:nvGraphicFramePr>
          <p:cNvPr id="115714" name="Object 2"/>
          <p:cNvGraphicFramePr>
            <a:graphicFrameLocks noChangeAspect="1"/>
          </p:cNvGraphicFramePr>
          <p:nvPr/>
        </p:nvGraphicFramePr>
        <p:xfrm>
          <a:off x="2667000" y="4300538"/>
          <a:ext cx="312737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8" name="Equation" r:id="rId4" imgW="1422360" imgH="444240" progId="Equation.3">
                  <p:embed/>
                </p:oleObj>
              </mc:Choice>
              <mc:Fallback>
                <p:oleObj name="Equation" r:id="rId4" imgW="142236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300538"/>
                        <a:ext cx="312737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A0C522-3C69-4365-9952-853F89B0888B}" type="slidenum">
              <a:rPr lang="en-US"/>
              <a:pPr/>
              <a:t>19</a:t>
            </a:fld>
            <a:endParaRPr lang="en-US"/>
          </a:p>
        </p:txBody>
      </p:sp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Neumann series (9)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46200"/>
            <a:ext cx="7772400" cy="49149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Observations: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  <a:defRPr/>
            </a:pPr>
            <a:r>
              <a:rPr lang="en-US" sz="2400" smtClean="0"/>
              <a:t>Therefore, if we improve our approximation by taking N samples, the combined best result would be: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4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4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400" smtClean="0"/>
          </a:p>
          <a:p>
            <a:pPr marL="609600" indent="-609600">
              <a:lnSpc>
                <a:spcPct val="90000"/>
              </a:lnSpc>
              <a:defRPr/>
            </a:pPr>
            <a:r>
              <a:rPr lang="en-US" sz="2400" smtClean="0"/>
              <a:t>As a practical matter, point 2 means that our coding must collect data in "sample bins" -- i.e, which collect data from individual Neumann terms within a single sample -- and, at the end of the sample, contribute from the "sample bins" to the overall "solution bins".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4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400" smtClean="0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2908300" y="2359025"/>
          <a:ext cx="312737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2" name="Equation" r:id="rId4" imgW="1422360" imgH="698400" progId="Equation.3">
                  <p:embed/>
                </p:oleObj>
              </mc:Choice>
              <mc:Fallback>
                <p:oleObj name="Equation" r:id="rId4" imgW="1422360" imgH="698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2359025"/>
                        <a:ext cx="3127375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42F9EB-2CA1-4CB7-9BFC-9FF793F0E60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9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Developing integral equations from differential equations: Simple</a:t>
            </a:r>
          </a:p>
        </p:txBody>
      </p:sp>
      <p:sp>
        <p:nvSpPr>
          <p:cNvPr id="129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638300"/>
            <a:ext cx="7772400" cy="49149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000" smtClean="0"/>
              <a:t>We now know how to attack integrals with Monte Carlo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000" smtClean="0"/>
              <a:t>We desire to be able to “solve” differential equations = estimate functionals (usually integrals or point values) of the function that solves a given equation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000" smtClean="0"/>
              <a:t>Traditional solution: Convert them into integral equations and apply the MC integration rules to them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000" smtClean="0"/>
              <a:t>Example:  Find the value of f(4), given the differential equation and boundary condition: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000" smtClean="0"/>
              <a:t>         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768600" y="4610100"/>
          <a:ext cx="29972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4" imgW="1143000" imgH="355320" progId="Equation.3">
                  <p:embed/>
                </p:oleObj>
              </mc:Choice>
              <mc:Fallback>
                <p:oleObj name="Equation" r:id="rId4" imgW="1143000" imgH="3553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4610100"/>
                        <a:ext cx="29972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6A914D9-1B02-441E-BE98-A9A5171FF49B}" type="slidenum">
              <a:rPr lang="en-US"/>
              <a:pPr/>
              <a:t>20</a:t>
            </a:fld>
            <a:endParaRPr lang="en-US"/>
          </a:p>
        </p:txBody>
      </p:sp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Convergence of recurring equations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485900"/>
            <a:ext cx="7772400" cy="5372100"/>
          </a:xfrm>
        </p:spPr>
        <p:txBody>
          <a:bodyPr/>
          <a:lstStyle/>
          <a:p>
            <a:pPr marL="609600" indent="-609600">
              <a:defRPr/>
            </a:pPr>
            <a:r>
              <a:rPr lang="en-US" smtClean="0"/>
              <a:t>You should be aware that there is a good possibility that a “straight-forward” application of the procedure for recurring equations will result in a </a:t>
            </a:r>
            <a:r>
              <a:rPr lang="en-US" b="1" i="1" u="sng" smtClean="0"/>
              <a:t>divergent</a:t>
            </a:r>
            <a:r>
              <a:rPr lang="en-US" smtClean="0"/>
              <a:t> procedure</a:t>
            </a:r>
          </a:p>
          <a:p>
            <a:pPr marL="609600" indent="-609600">
              <a:defRPr/>
            </a:pPr>
            <a:r>
              <a:rPr lang="en-US" smtClean="0"/>
              <a:t>Convergence is guaranteed only if the eigenvalues of the recurrence operator K in:</a:t>
            </a:r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buFontTx/>
              <a:buNone/>
              <a:defRPr/>
            </a:pPr>
            <a:r>
              <a:rPr lang="en-US" smtClean="0"/>
              <a:t>	</a:t>
            </a:r>
          </a:p>
          <a:p>
            <a:pPr marL="609600" indent="-609600">
              <a:buFontTx/>
              <a:buNone/>
              <a:defRPr/>
            </a:pPr>
            <a:r>
              <a:rPr lang="en-US" smtClean="0"/>
              <a:t>	 have magnitude less than one.</a:t>
            </a:r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2120900" y="4767263"/>
          <a:ext cx="47593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6" name="Equation" r:id="rId4" imgW="1993680" imgH="469800" progId="Equation.3">
                  <p:embed/>
                </p:oleObj>
              </mc:Choice>
              <mc:Fallback>
                <p:oleObj name="Equation" r:id="rId4" imgW="199368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4767263"/>
                        <a:ext cx="4759325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8E7508-3CD2-4972-8B13-2B9F6C23299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HW</a:t>
            </a:r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1757363"/>
            <a:ext cx="8280843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146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8E7508-3CD2-4972-8B13-2B9F6C23299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HW (2)</a:t>
            </a:r>
            <a:endParaRPr lang="en-US" altLang="en-US" dirty="0" smtClean="0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" y="1606550"/>
            <a:ext cx="749617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96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5E8FF9-B15E-45E9-9B0D-E6FC450F397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integral equations (2)</a:t>
            </a:r>
          </a:p>
        </p:txBody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1371600"/>
            <a:ext cx="7772400" cy="52197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dirty="0" smtClean="0"/>
              <a:t>Answer: We can integrate from 0 (the known value) to the desired value to get: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dirty="0" smtClean="0"/>
          </a:p>
          <a:p>
            <a:pPr marL="609600" indent="-609600">
              <a:lnSpc>
                <a:spcPct val="90000"/>
              </a:lnSpc>
              <a:defRPr/>
            </a:pPr>
            <a:r>
              <a:rPr lang="en-US" dirty="0" smtClean="0"/>
              <a:t>Now we </a:t>
            </a:r>
            <a:r>
              <a:rPr lang="en-US" dirty="0" smtClean="0"/>
              <a:t>do our Dirac delta tric</a:t>
            </a:r>
            <a:r>
              <a:rPr lang="en-US" dirty="0" smtClean="0"/>
              <a:t>k to the continuous variable </a:t>
            </a:r>
            <a:r>
              <a:rPr lang="en-US" i="1" dirty="0" smtClean="0"/>
              <a:t>u</a:t>
            </a:r>
            <a:r>
              <a:rPr lang="en-US" dirty="0" smtClean="0"/>
              <a:t> in the integral:</a:t>
            </a:r>
            <a:endParaRPr lang="en-US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dirty="0" smtClean="0"/>
          </a:p>
          <a:p>
            <a:pPr marL="609600" indent="-609600">
              <a:lnSpc>
                <a:spcPct val="90000"/>
              </a:lnSpc>
              <a:defRPr/>
            </a:pPr>
            <a:endParaRPr lang="en-US" dirty="0" smtClean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28650" y="2779713"/>
          <a:ext cx="32639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Equation" r:id="rId4" imgW="1244520" imgH="482400" progId="Equation.3">
                  <p:embed/>
                </p:oleObj>
              </mc:Choice>
              <mc:Fallback>
                <p:oleObj name="Equation" r:id="rId4" imgW="124452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779713"/>
                        <a:ext cx="32639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113158"/>
              </p:ext>
            </p:extLst>
          </p:nvPr>
        </p:nvGraphicFramePr>
        <p:xfrm>
          <a:off x="4475163" y="2792413"/>
          <a:ext cx="34956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Equation" r:id="rId6" imgW="1333440" imgH="482400" progId="Equation.3">
                  <p:embed/>
                </p:oleObj>
              </mc:Choice>
              <mc:Fallback>
                <p:oleObj name="Equation" r:id="rId6" imgW="133344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2792413"/>
                        <a:ext cx="349567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628900" y="4252913"/>
          <a:ext cx="299561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8" imgW="1143000" imgH="482400" progId="Equation.3">
                  <p:embed/>
                </p:oleObj>
              </mc:Choice>
              <mc:Fallback>
                <p:oleObj name="Equation" r:id="rId8" imgW="11430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4252913"/>
                        <a:ext cx="299561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4776E2-1F36-4D12-BA8C-02897F5A7B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integral equations (2)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  <a:p>
            <a:pPr marL="609600" indent="-609600">
              <a:lnSpc>
                <a:spcPct val="90000"/>
              </a:lnSpc>
              <a:defRPr/>
            </a:pPr>
            <a:endParaRPr lang="en-US" sz="2000" smtClean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785437"/>
              </p:ext>
            </p:extLst>
          </p:nvPr>
        </p:nvGraphicFramePr>
        <p:xfrm>
          <a:off x="1262063" y="1778000"/>
          <a:ext cx="5970302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Equation" r:id="rId4" imgW="2133360" imgH="1473120" progId="Equation.DSMT4">
                  <p:embed/>
                </p:oleObj>
              </mc:Choice>
              <mc:Fallback>
                <p:oleObj name="Equation" r:id="rId4" imgW="2133360" imgH="1473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1778000"/>
                        <a:ext cx="5970302" cy="412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331BFC-6731-4266-9077-9B8CB54E307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15458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sz="2800">
                <a:solidFill>
                  <a:schemeClr val="tx2"/>
                </a:solidFill>
              </a:rPr>
              <a:t>Simple integral equations (3)</a:t>
            </a:r>
          </a:p>
        </p:txBody>
      </p:sp>
      <p:sp>
        <p:nvSpPr>
          <p:cNvPr id="915459" name="Rectangle 3"/>
          <p:cNvSpPr>
            <a:spLocks noChangeArrowheads="1"/>
          </p:cNvSpPr>
          <p:nvPr/>
        </p:nvSpPr>
        <p:spPr bwMode="auto">
          <a:xfrm>
            <a:off x="393700" y="1485900"/>
            <a:ext cx="84074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normal procedure for this method is to: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Choose a value of       between a and b using a probability distribution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p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(u)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(of YOUR choosing).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Score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So, let’s do it.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What PDF should we use?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Lazy man’s PDF: uniform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Optimum PDF: ?  (You tell me…)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842209"/>
              </p:ext>
            </p:extLst>
          </p:nvPr>
        </p:nvGraphicFramePr>
        <p:xfrm>
          <a:off x="2551113" y="3224213"/>
          <a:ext cx="24130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4" imgW="1066680" imgH="469800" progId="Equation.DSMT4">
                  <p:embed/>
                </p:oleObj>
              </mc:Choice>
              <mc:Fallback>
                <p:oleObj name="Equation" r:id="rId4" imgW="1066680" imgH="469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3224213"/>
                        <a:ext cx="2413000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315258"/>
              </p:ext>
            </p:extLst>
          </p:nvPr>
        </p:nvGraphicFramePr>
        <p:xfrm>
          <a:off x="4141788" y="1984375"/>
          <a:ext cx="2476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8" y="1984375"/>
                        <a:ext cx="247650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3A49AE-B7F4-4AB5-9816-2F4EC3958B5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Linked equations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536700"/>
            <a:ext cx="8318500" cy="51689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mtClean="0"/>
              <a:t>When you are faced with linked equation sets, the principles are the same, put you have to be more careful: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smtClean="0"/>
              <a:t>Putting in multiple boundary conditions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smtClean="0"/>
              <a:t>Keeping up with multiple sampled variables (each equation will have one)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smtClean="0"/>
              <a:t>Most tricky: Realizing and adapting to CHANGING LIMITS on the integrals (after the first)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smtClean="0"/>
              <a:t>MUCH more difficult to optimize the choice of the PDFs used</a:t>
            </a:r>
          </a:p>
          <a:p>
            <a:pPr marL="609600" indent="-609600">
              <a:lnSpc>
                <a:spcPct val="90000"/>
              </a:lnSpc>
              <a:defRPr/>
            </a:pPr>
            <a:endParaRPr lang="en-US" smtClean="0"/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mtClean="0"/>
              <a:t>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9087D5-5748-4004-913A-D62B72F07FC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Linked equation example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231900"/>
            <a:ext cx="8140700" cy="4114800"/>
          </a:xfrm>
        </p:spPr>
        <p:txBody>
          <a:bodyPr/>
          <a:lstStyle/>
          <a:p>
            <a:pPr marL="609600" indent="-609600">
              <a:defRPr/>
            </a:pPr>
            <a:r>
              <a:rPr lang="en-US" sz="2400" smtClean="0"/>
              <a:t>Example: Find </a:t>
            </a:r>
            <a:r>
              <a:rPr lang="en-US" sz="2400" i="1" smtClean="0"/>
              <a:t>f(2)</a:t>
            </a:r>
            <a:r>
              <a:rPr lang="en-US" sz="2400" smtClean="0"/>
              <a:t> for the second order differential equation:</a:t>
            </a:r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r>
              <a:rPr lang="en-US" sz="2400" smtClean="0"/>
              <a:t>In order to make it fit the category, we will start be re-writing as the linked set:</a:t>
            </a:r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</p:txBody>
      </p:sp>
      <p:graphicFrame>
        <p:nvGraphicFramePr>
          <p:cNvPr id="3379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13000" y="2152650"/>
          <a:ext cx="391953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4" imgW="1930320" imgH="419040" progId="Equation.3">
                  <p:embed/>
                </p:oleObj>
              </mc:Choice>
              <mc:Fallback>
                <p:oleObj name="Equation" r:id="rId4" imgW="193032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2152650"/>
                        <a:ext cx="3919538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92425" y="4222750"/>
          <a:ext cx="3005138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6" imgW="1358640" imgH="812520" progId="Equation.3">
                  <p:embed/>
                </p:oleObj>
              </mc:Choice>
              <mc:Fallback>
                <p:oleObj name="Equation" r:id="rId6" imgW="1358640" imgH="812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4222750"/>
                        <a:ext cx="3005138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8C0E0D-8856-4046-9244-F9222F4BC41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Linked equation example (2)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85900"/>
            <a:ext cx="8458200" cy="5372100"/>
          </a:xfrm>
        </p:spPr>
        <p:txBody>
          <a:bodyPr/>
          <a:lstStyle/>
          <a:p>
            <a:pPr marL="609600" indent="-609600">
              <a:defRPr/>
            </a:pPr>
            <a:r>
              <a:rPr lang="en-US" sz="2400" smtClean="0"/>
              <a:t>Applying our tools to the second equation first, we begin by transforming it into an integral equation for the value at x=2:</a:t>
            </a:r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r>
              <a:rPr lang="en-US" sz="2400" smtClean="0"/>
              <a:t>Using our MC integration approximation, we get:</a:t>
            </a:r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r>
              <a:rPr lang="en-US" sz="2400" smtClean="0"/>
              <a:t>How do we get the        ?   Answer: We estimate it from the other equation.</a:t>
            </a:r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  <a:p>
            <a:pPr marL="609600" indent="-609600">
              <a:buFontTx/>
              <a:buNone/>
              <a:defRPr/>
            </a:pPr>
            <a:endParaRPr lang="en-US" sz="2400" smtClean="0"/>
          </a:p>
        </p:txBody>
      </p:sp>
      <p:graphicFrame>
        <p:nvGraphicFramePr>
          <p:cNvPr id="34818" name="Object 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46400" y="2676525"/>
          <a:ext cx="266858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4" imgW="1168200" imgH="482400" progId="Equation.3">
                  <p:embed/>
                </p:oleObj>
              </mc:Choice>
              <mc:Fallback>
                <p:oleObj name="Equation" r:id="rId4" imgW="11682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2676525"/>
                        <a:ext cx="266858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336800" y="4654550"/>
          <a:ext cx="4687888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6" imgW="2489040" imgH="469800" progId="Equation.DSMT4">
                  <p:embed/>
                </p:oleObj>
              </mc:Choice>
              <mc:Fallback>
                <p:oleObj name="Equation" r:id="rId6" imgW="2489040" imgH="469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4654550"/>
                        <a:ext cx="4687888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963988" y="5746750"/>
          <a:ext cx="6318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8" imgW="317160" imgH="215640" progId="Equation.3">
                  <p:embed/>
                </p:oleObj>
              </mc:Choice>
              <mc:Fallback>
                <p:oleObj name="Equation" r:id="rId8" imgW="3171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8" y="5746750"/>
                        <a:ext cx="6318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E97556-3052-4085-BCCA-7CCF456160F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Linked equation example (3)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85900"/>
            <a:ext cx="8458200" cy="5372100"/>
          </a:xfrm>
        </p:spPr>
        <p:txBody>
          <a:bodyPr/>
          <a:lstStyle/>
          <a:p>
            <a:pPr marL="609600" indent="-609600">
              <a:defRPr/>
            </a:pPr>
            <a:r>
              <a:rPr lang="en-US" sz="2400" dirty="0" smtClean="0"/>
              <a:t>Applying our tools to the first equation first, we begin by transforming it into an integral equation for the value at</a:t>
            </a:r>
          </a:p>
          <a:p>
            <a:pPr marL="609600" indent="-609600">
              <a:buFontTx/>
              <a:buNone/>
              <a:defRPr/>
            </a:pPr>
            <a:r>
              <a:rPr lang="en-US" sz="2400" dirty="0" smtClean="0"/>
              <a:t>                </a:t>
            </a:r>
            <a:r>
              <a:rPr lang="en-US" sz="2400" dirty="0" smtClean="0"/>
              <a:t>:</a:t>
            </a:r>
          </a:p>
          <a:p>
            <a:pPr marL="609600" indent="-609600">
              <a:buFontTx/>
              <a:buNone/>
              <a:defRPr/>
            </a:pPr>
            <a:endParaRPr lang="en-US" sz="2400" dirty="0" smtClean="0"/>
          </a:p>
          <a:p>
            <a:pPr marL="609600" indent="-609600">
              <a:defRPr/>
            </a:pPr>
            <a:endParaRPr lang="en-US" sz="2400" dirty="0" smtClean="0"/>
          </a:p>
          <a:p>
            <a:pPr marL="609600" indent="-609600"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r>
              <a:rPr lang="en-US" sz="1800" dirty="0" smtClean="0"/>
              <a:t>(Notice that I prefer to introduce </a:t>
            </a:r>
            <a:r>
              <a:rPr lang="en-US" sz="1800" i="1" dirty="0" err="1" smtClean="0"/>
              <a:t>w</a:t>
            </a:r>
            <a:r>
              <a:rPr lang="en-US" sz="1800" i="1" baseline="-25000" dirty="0" err="1" smtClean="0"/>
              <a:t>x</a:t>
            </a:r>
            <a:r>
              <a:rPr lang="en-US" sz="1800" dirty="0" smtClean="0"/>
              <a:t> “weights” when it starts to get complicated.)</a:t>
            </a:r>
            <a:endParaRPr lang="en-US" sz="1800" dirty="0" smtClean="0"/>
          </a:p>
          <a:p>
            <a:pPr marL="609600" indent="-609600">
              <a:defRPr/>
            </a:pPr>
            <a:r>
              <a:rPr lang="en-US" sz="2400" dirty="0" smtClean="0"/>
              <a:t>The resulting procedure is: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n-US" sz="2000" dirty="0" smtClean="0"/>
              <a:t>Choose a value of                    using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n-US" sz="2000" dirty="0" smtClean="0"/>
              <a:t>Choose a value of                    using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n-US" sz="2000" dirty="0" smtClean="0"/>
              <a:t>Score:</a:t>
            </a:r>
          </a:p>
          <a:p>
            <a:pPr marL="609600" indent="-609600">
              <a:defRPr/>
            </a:pPr>
            <a:endParaRPr lang="en-US" sz="2400" dirty="0" smtClean="0"/>
          </a:p>
          <a:p>
            <a:pPr marL="609600" indent="-609600">
              <a:defRPr/>
            </a:pPr>
            <a:endParaRPr lang="en-US" sz="2400" dirty="0" smtClean="0"/>
          </a:p>
          <a:p>
            <a:pPr marL="609600" indent="-609600">
              <a:defRPr/>
            </a:pPr>
            <a:endParaRPr lang="en-US" sz="2400" dirty="0" smtClean="0"/>
          </a:p>
          <a:p>
            <a:pPr marL="609600" indent="-609600">
              <a:buFontTx/>
              <a:buNone/>
              <a:defRPr/>
            </a:pPr>
            <a:endParaRPr lang="en-US" sz="2400" dirty="0" smtClean="0"/>
          </a:p>
          <a:p>
            <a:pPr marL="609600" indent="-609600">
              <a:buFontTx/>
              <a:buNone/>
              <a:defRPr/>
            </a:pPr>
            <a:endParaRPr lang="en-US" sz="2400" dirty="0" smtClean="0"/>
          </a:p>
          <a:p>
            <a:pPr marL="609600" indent="-609600">
              <a:buFontTx/>
              <a:buNone/>
              <a:defRPr/>
            </a:pPr>
            <a:endParaRPr lang="en-US" sz="2400" dirty="0" smtClean="0"/>
          </a:p>
          <a:p>
            <a:pPr marL="609600" indent="-609600">
              <a:buFontTx/>
              <a:buNone/>
              <a:defRPr/>
            </a:pPr>
            <a:endParaRPr lang="en-US" sz="2400" dirty="0" smtClean="0"/>
          </a:p>
          <a:p>
            <a:pPr marL="609600" indent="-609600">
              <a:buFontTx/>
              <a:buNone/>
              <a:defRPr/>
            </a:pPr>
            <a:endParaRPr lang="en-US" sz="2400" dirty="0" smtClean="0"/>
          </a:p>
          <a:p>
            <a:pPr marL="609600" indent="-609600">
              <a:buFontTx/>
              <a:buNone/>
              <a:defRPr/>
            </a:pPr>
            <a:endParaRPr lang="en-US" sz="2400" dirty="0" smtClean="0"/>
          </a:p>
        </p:txBody>
      </p:sp>
      <p:graphicFrame>
        <p:nvGraphicFramePr>
          <p:cNvPr id="35842" name="Object 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347788" y="2889250"/>
          <a:ext cx="61341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0" name="Equation" r:id="rId4" imgW="3162240" imgH="482400" progId="Equation.DSMT4">
                  <p:embed/>
                </p:oleObj>
              </mc:Choice>
              <mc:Fallback>
                <p:oleObj name="Equation" r:id="rId4" imgW="316224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2889250"/>
                        <a:ext cx="61341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24421747"/>
              </p:ext>
            </p:extLst>
          </p:nvPr>
        </p:nvGraphicFramePr>
        <p:xfrm>
          <a:off x="1938338" y="5572125"/>
          <a:ext cx="4117975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Equation" r:id="rId6" imgW="2311200" imgH="698400" progId="Equation.DSMT4">
                  <p:embed/>
                </p:oleObj>
              </mc:Choice>
              <mc:Fallback>
                <p:oleObj name="Equation" r:id="rId6" imgW="2311200" imgH="698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8" y="5572125"/>
                        <a:ext cx="4117975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668347"/>
              </p:ext>
            </p:extLst>
          </p:nvPr>
        </p:nvGraphicFramePr>
        <p:xfrm>
          <a:off x="3940175" y="4818063"/>
          <a:ext cx="108585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Equation" r:id="rId8" imgW="545760" imgH="215640" progId="Equation.3">
                  <p:embed/>
                </p:oleObj>
              </mc:Choice>
              <mc:Fallback>
                <p:oleObj name="Equation" r:id="rId8" imgW="5457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4818063"/>
                        <a:ext cx="108585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358900" y="2287588"/>
          <a:ext cx="812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3" name="Equation" r:id="rId10" imgW="355320" imgH="177480" progId="Equation.3">
                  <p:embed/>
                </p:oleObj>
              </mc:Choice>
              <mc:Fallback>
                <p:oleObj name="Equation" r:id="rId10" imgW="35532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2287588"/>
                        <a:ext cx="812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642278"/>
              </p:ext>
            </p:extLst>
          </p:nvPr>
        </p:nvGraphicFramePr>
        <p:xfrm>
          <a:off x="5857875" y="4770438"/>
          <a:ext cx="7302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4" name="Equation" r:id="rId12" imgW="368280" imgH="228600" progId="Equation.3">
                  <p:embed/>
                </p:oleObj>
              </mc:Choice>
              <mc:Fallback>
                <p:oleObj name="Equation" r:id="rId12" imgW="3682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4770438"/>
                        <a:ext cx="73025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543836"/>
              </p:ext>
            </p:extLst>
          </p:nvPr>
        </p:nvGraphicFramePr>
        <p:xfrm>
          <a:off x="3952875" y="5199063"/>
          <a:ext cx="113665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5" name="Equation" r:id="rId14" imgW="571320" imgH="215640" progId="Equation.3">
                  <p:embed/>
                </p:oleObj>
              </mc:Choice>
              <mc:Fallback>
                <p:oleObj name="Equation" r:id="rId14" imgW="5713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5199063"/>
                        <a:ext cx="113665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925784"/>
              </p:ext>
            </p:extLst>
          </p:nvPr>
        </p:nvGraphicFramePr>
        <p:xfrm>
          <a:off x="5883275" y="5138738"/>
          <a:ext cx="7302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6" name="Equation" r:id="rId16" imgW="368280" imgH="228600" progId="Equation.3">
                  <p:embed/>
                </p:oleObj>
              </mc:Choice>
              <mc:Fallback>
                <p:oleObj name="Equation" r:id="rId16" imgW="36828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5138738"/>
                        <a:ext cx="73025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parkle">
  <a:themeElements>
    <a:clrScheme name="Sparkl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EAEAEA"/>
      </a:accent2>
      <a:accent3>
        <a:srgbClr val="FFFFFF"/>
      </a:accent3>
      <a:accent4>
        <a:srgbClr val="000000"/>
      </a:accent4>
      <a:accent5>
        <a:srgbClr val="E2E2E2"/>
      </a:accent5>
      <a:accent6>
        <a:srgbClr val="D4D4D4"/>
      </a:accent6>
      <a:hlink>
        <a:srgbClr val="5F5F5F"/>
      </a:hlink>
      <a:folHlink>
        <a:srgbClr val="969696"/>
      </a:folHlink>
    </a:clrScheme>
    <a:fontScheme name="Spark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arkle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C:\MSOffice95\Templates\Presentation Designs\Sparkle.pot</Template>
  <TotalTime>2402</TotalTime>
  <Words>1019</Words>
  <Application>Microsoft Office PowerPoint</Application>
  <PresentationFormat>On-screen Show (4:3)</PresentationFormat>
  <Paragraphs>208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Sparkle</vt:lpstr>
      <vt:lpstr>Equation</vt:lpstr>
      <vt:lpstr>MathType 6.0 Equation</vt:lpstr>
      <vt:lpstr>Lesson 9: Basic Monte Carlo integration</vt:lpstr>
      <vt:lpstr>Developing integral equations from differential equations: Simple</vt:lpstr>
      <vt:lpstr>Simple integral equations (2)</vt:lpstr>
      <vt:lpstr>Simple integral equations (2)</vt:lpstr>
      <vt:lpstr>PowerPoint Presentation</vt:lpstr>
      <vt:lpstr>Linked equations</vt:lpstr>
      <vt:lpstr>Linked equation example</vt:lpstr>
      <vt:lpstr>Linked equation example (2)</vt:lpstr>
      <vt:lpstr>Linked equation example (3)</vt:lpstr>
      <vt:lpstr>Linked equation example (4)</vt:lpstr>
      <vt:lpstr>Sampling from recurring equations: Neumann series</vt:lpstr>
      <vt:lpstr>Neumann series (2)</vt:lpstr>
      <vt:lpstr>Neumann series (3)</vt:lpstr>
      <vt:lpstr>Neumann series (4)</vt:lpstr>
      <vt:lpstr>Neumann series (5)</vt:lpstr>
      <vt:lpstr>Neumann series (6)</vt:lpstr>
      <vt:lpstr>Neumann series (7)</vt:lpstr>
      <vt:lpstr>Neumann series (8)</vt:lpstr>
      <vt:lpstr>Neumann series (9)</vt:lpstr>
      <vt:lpstr>Convergence of recurring equations</vt:lpstr>
      <vt:lpstr>HW</vt:lpstr>
      <vt:lpstr>HW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Criticality Safety and Radiation Shielding Team</dc:title>
  <dc:creator>Ronald E. Pevey</dc:creator>
  <cp:lastModifiedBy>Pevey, Ronald E</cp:lastModifiedBy>
  <cp:revision>111</cp:revision>
  <cp:lastPrinted>1999-08-30T19:39:18Z</cp:lastPrinted>
  <dcterms:created xsi:type="dcterms:W3CDTF">1995-05-28T16:29:18Z</dcterms:created>
  <dcterms:modified xsi:type="dcterms:W3CDTF">2019-04-08T20:04:46Z</dcterms:modified>
</cp:coreProperties>
</file>